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4"/>
  </p:notes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8" r:id="rId14"/>
    <p:sldId id="270" r:id="rId15"/>
    <p:sldId id="271" r:id="rId16"/>
    <p:sldId id="272" r:id="rId17"/>
    <p:sldId id="273" r:id="rId18"/>
    <p:sldId id="274" r:id="rId19"/>
    <p:sldId id="275" r:id="rId20"/>
    <p:sldId id="280" r:id="rId21"/>
    <p:sldId id="276" r:id="rId22"/>
    <p:sldId id="27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876"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DD06C9-8313-479E-98D1-BEFC3DE4597C}" type="datetimeFigureOut">
              <a:rPr kumimoji="1" lang="ja-JP" altLang="en-US" smtClean="0"/>
              <a:t>2025/6/5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6E8650-6A38-4E3F-9BA2-65CBD29DC31B}" type="slidenum">
              <a:rPr kumimoji="1" lang="ja-JP" altLang="en-US" smtClean="0"/>
              <a:t>‹#›</a:t>
            </a:fld>
            <a:endParaRPr kumimoji="1" lang="ja-JP" altLang="en-US"/>
          </a:p>
        </p:txBody>
      </p:sp>
    </p:spTree>
    <p:extLst>
      <p:ext uri="{BB962C8B-B14F-4D97-AF65-F5344CB8AC3E}">
        <p14:creationId xmlns:p14="http://schemas.microsoft.com/office/powerpoint/2010/main" val="17580283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a:t>
            </a:fld>
            <a:endParaRPr kumimoji="1" lang="ja-JP" altLang="en-US"/>
          </a:p>
        </p:txBody>
      </p:sp>
    </p:spTree>
    <p:extLst>
      <p:ext uri="{BB962C8B-B14F-4D97-AF65-F5344CB8AC3E}">
        <p14:creationId xmlns:p14="http://schemas.microsoft.com/office/powerpoint/2010/main" val="1267597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10</a:t>
            </a:fld>
            <a:endParaRPr kumimoji="1" lang="ja-JP" altLang="en-US"/>
          </a:p>
        </p:txBody>
      </p:sp>
    </p:spTree>
    <p:extLst>
      <p:ext uri="{BB962C8B-B14F-4D97-AF65-F5344CB8AC3E}">
        <p14:creationId xmlns:p14="http://schemas.microsoft.com/office/powerpoint/2010/main" val="285881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11</a:t>
            </a:fld>
            <a:endParaRPr kumimoji="1" lang="ja-JP" altLang="en-US"/>
          </a:p>
        </p:txBody>
      </p:sp>
    </p:spTree>
    <p:extLst>
      <p:ext uri="{BB962C8B-B14F-4D97-AF65-F5344CB8AC3E}">
        <p14:creationId xmlns:p14="http://schemas.microsoft.com/office/powerpoint/2010/main" val="904114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12</a:t>
            </a:fld>
            <a:endParaRPr kumimoji="1" lang="ja-JP" altLang="en-US"/>
          </a:p>
        </p:txBody>
      </p:sp>
    </p:spTree>
    <p:extLst>
      <p:ext uri="{BB962C8B-B14F-4D97-AF65-F5344CB8AC3E}">
        <p14:creationId xmlns:p14="http://schemas.microsoft.com/office/powerpoint/2010/main" val="3452899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4D045E-29D1-2094-C859-B91F6DAA3D3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D91E6994-8241-B206-E02C-511C6929246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35BC6C7-B665-F657-E945-DCD4060E36A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5BF1B8F-36BF-2593-7793-C36D05BA9CEB}"/>
              </a:ext>
            </a:extLst>
          </p:cNvPr>
          <p:cNvSpPr>
            <a:spLocks noGrp="1"/>
          </p:cNvSpPr>
          <p:nvPr>
            <p:ph type="sldNum" sz="quarter" idx="5"/>
          </p:nvPr>
        </p:nvSpPr>
        <p:spPr/>
        <p:txBody>
          <a:bodyPr/>
          <a:lstStyle/>
          <a:p>
            <a:fld id="{426E8650-6A38-4E3F-9BA2-65CBD29DC31B}" type="slidenum">
              <a:rPr kumimoji="1" lang="ja-JP" altLang="en-US" smtClean="0"/>
              <a:t>13</a:t>
            </a:fld>
            <a:endParaRPr kumimoji="1" lang="ja-JP" altLang="en-US"/>
          </a:p>
        </p:txBody>
      </p:sp>
    </p:spTree>
    <p:extLst>
      <p:ext uri="{BB962C8B-B14F-4D97-AF65-F5344CB8AC3E}">
        <p14:creationId xmlns:p14="http://schemas.microsoft.com/office/powerpoint/2010/main" val="668176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14</a:t>
            </a:fld>
            <a:endParaRPr kumimoji="1" lang="ja-JP" altLang="en-US"/>
          </a:p>
        </p:txBody>
      </p:sp>
    </p:spTree>
    <p:extLst>
      <p:ext uri="{BB962C8B-B14F-4D97-AF65-F5344CB8AC3E}">
        <p14:creationId xmlns:p14="http://schemas.microsoft.com/office/powerpoint/2010/main" val="3596469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15</a:t>
            </a:fld>
            <a:endParaRPr kumimoji="1" lang="ja-JP" altLang="en-US"/>
          </a:p>
        </p:txBody>
      </p:sp>
    </p:spTree>
    <p:extLst>
      <p:ext uri="{BB962C8B-B14F-4D97-AF65-F5344CB8AC3E}">
        <p14:creationId xmlns:p14="http://schemas.microsoft.com/office/powerpoint/2010/main" val="740390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16</a:t>
            </a:fld>
            <a:endParaRPr kumimoji="1" lang="ja-JP" altLang="en-US"/>
          </a:p>
        </p:txBody>
      </p:sp>
    </p:spTree>
    <p:extLst>
      <p:ext uri="{BB962C8B-B14F-4D97-AF65-F5344CB8AC3E}">
        <p14:creationId xmlns:p14="http://schemas.microsoft.com/office/powerpoint/2010/main" val="558464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17</a:t>
            </a:fld>
            <a:endParaRPr kumimoji="1" lang="ja-JP" altLang="en-US"/>
          </a:p>
        </p:txBody>
      </p:sp>
    </p:spTree>
    <p:extLst>
      <p:ext uri="{BB962C8B-B14F-4D97-AF65-F5344CB8AC3E}">
        <p14:creationId xmlns:p14="http://schemas.microsoft.com/office/powerpoint/2010/main" val="15600507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18</a:t>
            </a:fld>
            <a:endParaRPr kumimoji="1" lang="ja-JP" altLang="en-US"/>
          </a:p>
        </p:txBody>
      </p:sp>
    </p:spTree>
    <p:extLst>
      <p:ext uri="{BB962C8B-B14F-4D97-AF65-F5344CB8AC3E}">
        <p14:creationId xmlns:p14="http://schemas.microsoft.com/office/powerpoint/2010/main" val="12226754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19</a:t>
            </a:fld>
            <a:endParaRPr kumimoji="1" lang="ja-JP" altLang="en-US"/>
          </a:p>
        </p:txBody>
      </p:sp>
    </p:spTree>
    <p:extLst>
      <p:ext uri="{BB962C8B-B14F-4D97-AF65-F5344CB8AC3E}">
        <p14:creationId xmlns:p14="http://schemas.microsoft.com/office/powerpoint/2010/main" val="1123550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2</a:t>
            </a:fld>
            <a:endParaRPr kumimoji="1" lang="ja-JP" altLang="en-US"/>
          </a:p>
        </p:txBody>
      </p:sp>
    </p:spTree>
    <p:extLst>
      <p:ext uri="{BB962C8B-B14F-4D97-AF65-F5344CB8AC3E}">
        <p14:creationId xmlns:p14="http://schemas.microsoft.com/office/powerpoint/2010/main" val="7321988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AEB1E4-AF26-97B0-1C21-B924C8AE122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79928C1-3856-6B00-3728-E18E896CFDC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FA87AC5-571D-7991-E190-5F8AE857A28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4A2F3553-2C91-4C12-0727-0E6E82479FAA}"/>
              </a:ext>
            </a:extLst>
          </p:cNvPr>
          <p:cNvSpPr>
            <a:spLocks noGrp="1"/>
          </p:cNvSpPr>
          <p:nvPr>
            <p:ph type="sldNum" sz="quarter" idx="5"/>
          </p:nvPr>
        </p:nvSpPr>
        <p:spPr/>
        <p:txBody>
          <a:bodyPr/>
          <a:lstStyle/>
          <a:p>
            <a:fld id="{426E8650-6A38-4E3F-9BA2-65CBD29DC31B}" type="slidenum">
              <a:rPr kumimoji="1" lang="ja-JP" altLang="en-US" smtClean="0"/>
              <a:t>20</a:t>
            </a:fld>
            <a:endParaRPr kumimoji="1" lang="ja-JP" altLang="en-US"/>
          </a:p>
        </p:txBody>
      </p:sp>
    </p:spTree>
    <p:extLst>
      <p:ext uri="{BB962C8B-B14F-4D97-AF65-F5344CB8AC3E}">
        <p14:creationId xmlns:p14="http://schemas.microsoft.com/office/powerpoint/2010/main" val="37845418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21</a:t>
            </a:fld>
            <a:endParaRPr kumimoji="1" lang="ja-JP" altLang="en-US"/>
          </a:p>
        </p:txBody>
      </p:sp>
    </p:spTree>
    <p:extLst>
      <p:ext uri="{BB962C8B-B14F-4D97-AF65-F5344CB8AC3E}">
        <p14:creationId xmlns:p14="http://schemas.microsoft.com/office/powerpoint/2010/main" val="40833086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DFDBF-DD97-F7B9-B691-68E04C85DFA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D74F3B5-A8EC-B72B-0B1F-1113FFF0C6D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D9C4CFC-5BF4-CC3C-E4C1-D0A533D28BB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86DA19D-9AF2-1FEB-7E7D-003FEED0342D}"/>
              </a:ext>
            </a:extLst>
          </p:cNvPr>
          <p:cNvSpPr>
            <a:spLocks noGrp="1"/>
          </p:cNvSpPr>
          <p:nvPr>
            <p:ph type="sldNum" sz="quarter" idx="5"/>
          </p:nvPr>
        </p:nvSpPr>
        <p:spPr/>
        <p:txBody>
          <a:bodyPr/>
          <a:lstStyle/>
          <a:p>
            <a:fld id="{426E8650-6A38-4E3F-9BA2-65CBD29DC31B}" type="slidenum">
              <a:rPr kumimoji="1" lang="ja-JP" altLang="en-US" smtClean="0"/>
              <a:t>22</a:t>
            </a:fld>
            <a:endParaRPr kumimoji="1" lang="ja-JP" altLang="en-US"/>
          </a:p>
        </p:txBody>
      </p:sp>
    </p:spTree>
    <p:extLst>
      <p:ext uri="{BB962C8B-B14F-4D97-AF65-F5344CB8AC3E}">
        <p14:creationId xmlns:p14="http://schemas.microsoft.com/office/powerpoint/2010/main" val="1205118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3</a:t>
            </a:fld>
            <a:endParaRPr kumimoji="1" lang="ja-JP" altLang="en-US"/>
          </a:p>
        </p:txBody>
      </p:sp>
    </p:spTree>
    <p:extLst>
      <p:ext uri="{BB962C8B-B14F-4D97-AF65-F5344CB8AC3E}">
        <p14:creationId xmlns:p14="http://schemas.microsoft.com/office/powerpoint/2010/main" val="414030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4</a:t>
            </a:fld>
            <a:endParaRPr kumimoji="1" lang="ja-JP" altLang="en-US"/>
          </a:p>
        </p:txBody>
      </p:sp>
    </p:spTree>
    <p:extLst>
      <p:ext uri="{BB962C8B-B14F-4D97-AF65-F5344CB8AC3E}">
        <p14:creationId xmlns:p14="http://schemas.microsoft.com/office/powerpoint/2010/main" val="1362154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5</a:t>
            </a:fld>
            <a:endParaRPr kumimoji="1" lang="ja-JP" altLang="en-US"/>
          </a:p>
        </p:txBody>
      </p:sp>
    </p:spTree>
    <p:extLst>
      <p:ext uri="{BB962C8B-B14F-4D97-AF65-F5344CB8AC3E}">
        <p14:creationId xmlns:p14="http://schemas.microsoft.com/office/powerpoint/2010/main" val="3881013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6</a:t>
            </a:fld>
            <a:endParaRPr kumimoji="1" lang="ja-JP" altLang="en-US"/>
          </a:p>
        </p:txBody>
      </p:sp>
    </p:spTree>
    <p:extLst>
      <p:ext uri="{BB962C8B-B14F-4D97-AF65-F5344CB8AC3E}">
        <p14:creationId xmlns:p14="http://schemas.microsoft.com/office/powerpoint/2010/main" val="2089317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7</a:t>
            </a:fld>
            <a:endParaRPr kumimoji="1" lang="ja-JP" altLang="en-US"/>
          </a:p>
        </p:txBody>
      </p:sp>
    </p:spTree>
    <p:extLst>
      <p:ext uri="{BB962C8B-B14F-4D97-AF65-F5344CB8AC3E}">
        <p14:creationId xmlns:p14="http://schemas.microsoft.com/office/powerpoint/2010/main" val="3247933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8</a:t>
            </a:fld>
            <a:endParaRPr kumimoji="1" lang="ja-JP" altLang="en-US"/>
          </a:p>
        </p:txBody>
      </p:sp>
    </p:spTree>
    <p:extLst>
      <p:ext uri="{BB962C8B-B14F-4D97-AF65-F5344CB8AC3E}">
        <p14:creationId xmlns:p14="http://schemas.microsoft.com/office/powerpoint/2010/main" val="315368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26E8650-6A38-4E3F-9BA2-65CBD29DC31B}" type="slidenum">
              <a:rPr kumimoji="1" lang="ja-JP" altLang="en-US" smtClean="0"/>
              <a:t>9</a:t>
            </a:fld>
            <a:endParaRPr kumimoji="1" lang="ja-JP" altLang="en-US"/>
          </a:p>
        </p:txBody>
      </p:sp>
    </p:spTree>
    <p:extLst>
      <p:ext uri="{BB962C8B-B14F-4D97-AF65-F5344CB8AC3E}">
        <p14:creationId xmlns:p14="http://schemas.microsoft.com/office/powerpoint/2010/main" val="2539926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102651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559697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202688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41711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891762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1561033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08545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1158775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767431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369361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C5CB5C-44EB-47D0-AAFD-93FD0E6CCFBD}" type="datetimeFigureOut">
              <a:rPr kumimoji="1" lang="ja-JP" altLang="en-US" smtClean="0"/>
              <a:t>2025/6/5</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204416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5CB5C-44EB-47D0-AAFD-93FD0E6CCFBD}" type="datetimeFigureOut">
              <a:rPr kumimoji="1" lang="ja-JP" altLang="en-US" smtClean="0"/>
              <a:t>2025/6/5</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65590-F0E9-4D6A-A885-54B0049E1058}" type="slidenum">
              <a:rPr kumimoji="1" lang="ja-JP" altLang="en-US" smtClean="0"/>
              <a:t>‹#›</a:t>
            </a:fld>
            <a:endParaRPr kumimoji="1" lang="ja-JP" altLang="en-US"/>
          </a:p>
        </p:txBody>
      </p:sp>
    </p:spTree>
    <p:extLst>
      <p:ext uri="{BB962C8B-B14F-4D97-AF65-F5344CB8AC3E}">
        <p14:creationId xmlns:p14="http://schemas.microsoft.com/office/powerpoint/2010/main" val="60975410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臨床研究法における研究計画書の記載事項（施行規則第１４条）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研究責任医師は、次に掲げる事項を記載した研究計画書を作成しなければならない。</a:t>
            </a:r>
            <a:endParaRPr kumimoji="1" lang="en-US" altLang="ja-JP" dirty="0">
              <a:solidFill>
                <a:schemeClr val="tx1"/>
              </a:solidFill>
            </a:endParaRPr>
          </a:p>
          <a:p>
            <a:r>
              <a:rPr kumimoji="1" lang="ja-JP" altLang="en-US" dirty="0">
                <a:solidFill>
                  <a:schemeClr val="tx1"/>
                </a:solidFill>
              </a:rPr>
              <a:t>一　　臨床研究の実施体制に関する事項</a:t>
            </a:r>
            <a:endParaRPr kumimoji="1" lang="en-US" altLang="ja-JP" dirty="0">
              <a:solidFill>
                <a:schemeClr val="tx1"/>
              </a:solidFill>
            </a:endParaRPr>
          </a:p>
          <a:p>
            <a:r>
              <a:rPr kumimoji="1" lang="ja-JP" altLang="en-US" dirty="0">
                <a:solidFill>
                  <a:schemeClr val="tx1"/>
                </a:solidFill>
              </a:rPr>
              <a:t>二　　臨床研究の背景に関する事項（当該臨床研究に用いる医薬品等の概要に関する事項を含む。） </a:t>
            </a:r>
            <a:endParaRPr kumimoji="1" lang="en-US" altLang="ja-JP" dirty="0">
              <a:solidFill>
                <a:schemeClr val="tx1"/>
              </a:solidFill>
            </a:endParaRPr>
          </a:p>
          <a:p>
            <a:r>
              <a:rPr kumimoji="1" lang="ja-JP" altLang="en-US" dirty="0">
                <a:solidFill>
                  <a:schemeClr val="tx1"/>
                </a:solidFill>
              </a:rPr>
              <a:t>三　　臨床研究の目的に関する事項</a:t>
            </a:r>
            <a:endParaRPr kumimoji="1" lang="en-US" altLang="ja-JP" dirty="0">
              <a:solidFill>
                <a:schemeClr val="tx1"/>
              </a:solidFill>
            </a:endParaRPr>
          </a:p>
          <a:p>
            <a:r>
              <a:rPr kumimoji="1" lang="ja-JP" altLang="en-US" dirty="0">
                <a:solidFill>
                  <a:schemeClr val="tx1"/>
                </a:solidFill>
              </a:rPr>
              <a:t>四　　臨床研究の内容に関する事項 </a:t>
            </a:r>
            <a:endParaRPr kumimoji="1" lang="en-US" altLang="ja-JP" dirty="0">
              <a:solidFill>
                <a:schemeClr val="tx1"/>
              </a:solidFill>
            </a:endParaRPr>
          </a:p>
          <a:p>
            <a:r>
              <a:rPr kumimoji="1" lang="ja-JP" altLang="en-US" dirty="0">
                <a:solidFill>
                  <a:schemeClr val="tx1"/>
                </a:solidFill>
              </a:rPr>
              <a:t>五　　臨床研究の対象者の選択及び除外並びに臨床研究の中止に関する基準</a:t>
            </a:r>
            <a:endParaRPr kumimoji="1" lang="en-US" altLang="ja-JP" dirty="0">
              <a:solidFill>
                <a:schemeClr val="tx1"/>
              </a:solidFill>
            </a:endParaRPr>
          </a:p>
          <a:p>
            <a:r>
              <a:rPr kumimoji="1" lang="ja-JP" altLang="en-US" dirty="0">
                <a:solidFill>
                  <a:schemeClr val="tx1"/>
                </a:solidFill>
              </a:rPr>
              <a:t>六　　臨床研究の対象者に対する治療に関する事項 </a:t>
            </a:r>
            <a:endParaRPr kumimoji="1" lang="en-US" altLang="ja-JP" dirty="0">
              <a:solidFill>
                <a:schemeClr val="tx1"/>
              </a:solidFill>
            </a:endParaRPr>
          </a:p>
          <a:p>
            <a:r>
              <a:rPr kumimoji="1" lang="ja-JP" altLang="en-US" dirty="0">
                <a:solidFill>
                  <a:schemeClr val="tx1"/>
                </a:solidFill>
              </a:rPr>
              <a:t>七　　有効性の評価に関する事項</a:t>
            </a:r>
            <a:endParaRPr kumimoji="1" lang="en-US" altLang="ja-JP" dirty="0">
              <a:solidFill>
                <a:schemeClr val="tx1"/>
              </a:solidFill>
            </a:endParaRPr>
          </a:p>
          <a:p>
            <a:r>
              <a:rPr kumimoji="1" lang="ja-JP" altLang="en-US" dirty="0">
                <a:solidFill>
                  <a:schemeClr val="tx1"/>
                </a:solidFill>
              </a:rPr>
              <a:t>八　　安全性の評価に関する事項</a:t>
            </a:r>
            <a:endParaRPr kumimoji="1" lang="en-US" altLang="ja-JP" dirty="0">
              <a:solidFill>
                <a:schemeClr val="tx1"/>
              </a:solidFill>
            </a:endParaRPr>
          </a:p>
          <a:p>
            <a:r>
              <a:rPr kumimoji="1" lang="ja-JP" altLang="en-US" dirty="0">
                <a:solidFill>
                  <a:schemeClr val="tx1"/>
                </a:solidFill>
              </a:rPr>
              <a:t>九　　統計的な解析に関する事項 </a:t>
            </a:r>
            <a:endParaRPr kumimoji="1" lang="en-US" altLang="ja-JP" dirty="0">
              <a:solidFill>
                <a:schemeClr val="tx1"/>
              </a:solidFill>
            </a:endParaRPr>
          </a:p>
          <a:p>
            <a:r>
              <a:rPr kumimoji="1" lang="ja-JP" altLang="en-US" dirty="0">
                <a:solidFill>
                  <a:schemeClr val="tx1"/>
                </a:solidFill>
              </a:rPr>
              <a:t>十　　原資料等（臨床研究により得られたデータその他の記録であって、法第三十二条の規定により締結した</a:t>
            </a:r>
            <a:endParaRPr kumimoji="1" lang="en-US" altLang="ja-JP" dirty="0">
              <a:solidFill>
                <a:schemeClr val="tx1"/>
              </a:solidFill>
            </a:endParaRPr>
          </a:p>
          <a:p>
            <a:r>
              <a:rPr kumimoji="1" lang="ja-JP" altLang="en-US" dirty="0">
                <a:solidFill>
                  <a:schemeClr val="tx1"/>
                </a:solidFill>
              </a:rPr>
              <a:t>　　　契約の内容を含 む。以下同じ。）の閲覧に関する事項</a:t>
            </a:r>
            <a:endParaRPr kumimoji="1" lang="en-US" altLang="ja-JP" dirty="0">
              <a:solidFill>
                <a:schemeClr val="tx1"/>
              </a:solidFill>
            </a:endParaRPr>
          </a:p>
          <a:p>
            <a:r>
              <a:rPr kumimoji="1" lang="ja-JP" altLang="en-US" dirty="0">
                <a:solidFill>
                  <a:schemeClr val="tx1"/>
                </a:solidFill>
              </a:rPr>
              <a:t>十一　品質管理及び品質保証に関する事項</a:t>
            </a:r>
            <a:endParaRPr kumimoji="1" lang="en-US" altLang="ja-JP" dirty="0">
              <a:solidFill>
                <a:schemeClr val="tx1"/>
              </a:solidFill>
            </a:endParaRPr>
          </a:p>
          <a:p>
            <a:r>
              <a:rPr kumimoji="1" lang="ja-JP" altLang="en-US" dirty="0">
                <a:solidFill>
                  <a:schemeClr val="tx1"/>
                </a:solidFill>
              </a:rPr>
              <a:t>十二　倫理的な配慮に関する事項</a:t>
            </a:r>
            <a:endParaRPr kumimoji="1" lang="en-US" altLang="ja-JP" dirty="0">
              <a:solidFill>
                <a:schemeClr val="tx1"/>
              </a:solidFill>
            </a:endParaRPr>
          </a:p>
          <a:p>
            <a:r>
              <a:rPr kumimoji="1" lang="ja-JP" altLang="en-US" dirty="0">
                <a:solidFill>
                  <a:schemeClr val="tx1"/>
                </a:solidFill>
              </a:rPr>
              <a:t>十三　記録（データを含む。）の取扱い及び保存に関する事項 </a:t>
            </a:r>
            <a:endParaRPr kumimoji="1" lang="en-US" altLang="ja-JP" dirty="0">
              <a:solidFill>
                <a:schemeClr val="tx1"/>
              </a:solidFill>
            </a:endParaRPr>
          </a:p>
          <a:p>
            <a:r>
              <a:rPr kumimoji="1" lang="ja-JP" altLang="en-US" dirty="0">
                <a:solidFill>
                  <a:schemeClr val="tx1"/>
                </a:solidFill>
              </a:rPr>
              <a:t>十四　臨床研究の実施に係る金銭の支払及び補償に関する事項</a:t>
            </a:r>
            <a:endParaRPr kumimoji="1" lang="en-US" altLang="ja-JP" dirty="0">
              <a:solidFill>
                <a:schemeClr val="tx1"/>
              </a:solidFill>
            </a:endParaRPr>
          </a:p>
          <a:p>
            <a:r>
              <a:rPr kumimoji="1" lang="ja-JP" altLang="en-US" dirty="0">
                <a:solidFill>
                  <a:schemeClr val="tx1"/>
                </a:solidFill>
              </a:rPr>
              <a:t>十五　臨床研究に関する情報の公表に関する事項</a:t>
            </a:r>
            <a:endParaRPr kumimoji="1" lang="en-US" altLang="ja-JP" dirty="0">
              <a:solidFill>
                <a:schemeClr val="tx1"/>
              </a:solidFill>
            </a:endParaRPr>
          </a:p>
          <a:p>
            <a:r>
              <a:rPr kumimoji="1" lang="ja-JP" altLang="en-US" dirty="0">
                <a:solidFill>
                  <a:schemeClr val="tx1"/>
                </a:solidFill>
              </a:rPr>
              <a:t>十六　臨床研究の実施期間</a:t>
            </a:r>
            <a:endParaRPr kumimoji="1" lang="en-US" altLang="ja-JP" dirty="0">
              <a:solidFill>
                <a:schemeClr val="tx1"/>
              </a:solidFill>
            </a:endParaRPr>
          </a:p>
          <a:p>
            <a:r>
              <a:rPr kumimoji="1" lang="ja-JP" altLang="en-US" dirty="0">
                <a:solidFill>
                  <a:schemeClr val="tx1"/>
                </a:solidFill>
              </a:rPr>
              <a:t>十七　臨床研究の対象者に対する説明及びその同意（これらに用いる様式を含む。）に関する事項</a:t>
            </a:r>
            <a:endParaRPr kumimoji="1" lang="en-US" altLang="ja-JP" dirty="0">
              <a:solidFill>
                <a:schemeClr val="tx1"/>
              </a:solidFill>
            </a:endParaRPr>
          </a:p>
          <a:p>
            <a:r>
              <a:rPr kumimoji="1" lang="ja-JP" altLang="en-US" dirty="0">
                <a:solidFill>
                  <a:schemeClr val="tx1"/>
                </a:solidFill>
              </a:rPr>
              <a:t>十八　前各号に掲げるもののほか、臨床研究の適正な実施のために必要な事項 </a:t>
            </a:r>
          </a:p>
        </p:txBody>
      </p:sp>
    </p:spTree>
    <p:extLst>
      <p:ext uri="{BB962C8B-B14F-4D97-AF65-F5344CB8AC3E}">
        <p14:creationId xmlns:p14="http://schemas.microsoft.com/office/powerpoint/2010/main" val="580183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九　　統計的な解析に関する事項 </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⑨ 「統計的な解析」は、結果の解釈に関わる主たる解析方法について、統計解析計画書を作成した場合で</a:t>
            </a:r>
            <a:endParaRPr lang="en-US" altLang="ja-JP" dirty="0">
              <a:solidFill>
                <a:schemeClr val="tx1"/>
              </a:solidFill>
            </a:endParaRPr>
          </a:p>
          <a:p>
            <a:r>
              <a:rPr lang="ja-JP" altLang="en-US" dirty="0">
                <a:solidFill>
                  <a:schemeClr val="tx1"/>
                </a:solidFill>
              </a:rPr>
              <a:t>　　あっても、次に掲げるものを記載すること。 </a:t>
            </a:r>
          </a:p>
          <a:p>
            <a:r>
              <a:rPr lang="ja-JP" altLang="en-US" dirty="0">
                <a:solidFill>
                  <a:schemeClr val="tx1"/>
                </a:solidFill>
              </a:rPr>
              <a:t> </a:t>
            </a:r>
          </a:p>
          <a:p>
            <a:r>
              <a:rPr lang="ja-JP" altLang="en-US" dirty="0">
                <a:solidFill>
                  <a:schemeClr val="tx1"/>
                </a:solidFill>
              </a:rPr>
              <a:t>　　（ア）中間解析を行う場合には実施される統計解析手法の説明（計画された中間解析の時期を含む。） </a:t>
            </a:r>
            <a:endParaRPr lang="en-US" altLang="ja-JP" dirty="0">
              <a:solidFill>
                <a:schemeClr val="tx1"/>
              </a:solidFill>
            </a:endParaRPr>
          </a:p>
          <a:p>
            <a:r>
              <a:rPr lang="ja-JP" altLang="en-US" dirty="0">
                <a:solidFill>
                  <a:schemeClr val="tx1"/>
                </a:solidFill>
              </a:rPr>
              <a:t>　　（イ）計画された登録症例数並びに臨床研究の検出力及び臨床上の理由からの考察を含む症例数設定の</a:t>
            </a:r>
            <a:endParaRPr lang="en-US" altLang="ja-JP" dirty="0">
              <a:solidFill>
                <a:schemeClr val="tx1"/>
              </a:solidFill>
            </a:endParaRPr>
          </a:p>
          <a:p>
            <a:r>
              <a:rPr lang="ja-JP" altLang="en-US" dirty="0">
                <a:solidFill>
                  <a:schemeClr val="tx1"/>
                </a:solidFill>
              </a:rPr>
              <a:t>　　　　　根拠なお、多施設共同研究においては、各実施医療機関の登録症例数を特定すること。</a:t>
            </a:r>
            <a:endParaRPr lang="en-US" altLang="ja-JP" dirty="0">
              <a:solidFill>
                <a:schemeClr val="tx1"/>
              </a:solidFill>
            </a:endParaRPr>
          </a:p>
          <a:p>
            <a:r>
              <a:rPr lang="ja-JP" altLang="en-US" dirty="0">
                <a:solidFill>
                  <a:schemeClr val="tx1"/>
                </a:solidFill>
              </a:rPr>
              <a:t>　    （ウ）用いられる有意水準</a:t>
            </a:r>
            <a:endParaRPr lang="en-US" altLang="ja-JP" dirty="0">
              <a:solidFill>
                <a:schemeClr val="tx1"/>
              </a:solidFill>
            </a:endParaRPr>
          </a:p>
          <a:p>
            <a:r>
              <a:rPr lang="ja-JP" altLang="en-US" dirty="0">
                <a:solidFill>
                  <a:schemeClr val="tx1"/>
                </a:solidFill>
              </a:rPr>
              <a:t>　    （エ）臨床研究の中止基準（登録症例数が実施予定症例数に達しない時点で、臨床研究の目的、</a:t>
            </a:r>
            <a:endParaRPr lang="en-US" altLang="ja-JP" dirty="0">
              <a:solidFill>
                <a:schemeClr val="tx1"/>
              </a:solidFill>
            </a:endParaRPr>
          </a:p>
          <a:p>
            <a:r>
              <a:rPr lang="en-US" altLang="ja-JP" dirty="0">
                <a:solidFill>
                  <a:schemeClr val="tx1"/>
                </a:solidFill>
              </a:rPr>
              <a:t> </a:t>
            </a:r>
            <a:r>
              <a:rPr lang="ja-JP" altLang="en-US" dirty="0">
                <a:solidFill>
                  <a:schemeClr val="tx1"/>
                </a:solidFill>
              </a:rPr>
              <a:t>　　　　   内容等に鑑み、明らかに有効又は無効であることが判定できる場合等）</a:t>
            </a:r>
            <a:endParaRPr lang="en-US" altLang="ja-JP" dirty="0">
              <a:solidFill>
                <a:schemeClr val="tx1"/>
              </a:solidFill>
            </a:endParaRPr>
          </a:p>
          <a:p>
            <a:r>
              <a:rPr lang="ja-JP" altLang="en-US" dirty="0">
                <a:solidFill>
                  <a:schemeClr val="tx1"/>
                </a:solidFill>
              </a:rPr>
              <a:t>　    （オ）欠落、不採用及び異常データの取扱いの手順</a:t>
            </a:r>
            <a:endParaRPr lang="en-US" altLang="ja-JP" dirty="0">
              <a:solidFill>
                <a:schemeClr val="tx1"/>
              </a:solidFill>
            </a:endParaRPr>
          </a:p>
          <a:p>
            <a:r>
              <a:rPr lang="ja-JP" altLang="en-US" dirty="0">
                <a:solidFill>
                  <a:schemeClr val="tx1"/>
                </a:solidFill>
              </a:rPr>
              <a:t>　　（カ）当初の統計的な解析計画を変更する場合の手順</a:t>
            </a:r>
            <a:endParaRPr lang="en-US" altLang="ja-JP" dirty="0">
              <a:solidFill>
                <a:schemeClr val="tx1"/>
              </a:solidFill>
            </a:endParaRPr>
          </a:p>
          <a:p>
            <a:r>
              <a:rPr lang="ja-JP" altLang="en-US" dirty="0">
                <a:solidFill>
                  <a:schemeClr val="tx1"/>
                </a:solidFill>
              </a:rPr>
              <a:t>　　　　　</a:t>
            </a:r>
            <a:r>
              <a:rPr lang="en-US" altLang="ja-JP" dirty="0">
                <a:solidFill>
                  <a:schemeClr val="tx1"/>
                </a:solidFill>
              </a:rPr>
              <a:t>※</a:t>
            </a:r>
            <a:r>
              <a:rPr lang="ja-JP" altLang="en-US" dirty="0">
                <a:solidFill>
                  <a:schemeClr val="tx1"/>
                </a:solidFill>
              </a:rPr>
              <a:t>当初の統計的な解析計画からの変更がある場合は、研究計画書及び統計解析計画書を改訂し、</a:t>
            </a:r>
            <a:endParaRPr lang="en-US" altLang="ja-JP" dirty="0">
              <a:solidFill>
                <a:schemeClr val="tx1"/>
              </a:solidFill>
            </a:endParaRPr>
          </a:p>
          <a:p>
            <a:r>
              <a:rPr lang="ja-JP" altLang="en-US" dirty="0">
                <a:solidFill>
                  <a:schemeClr val="tx1"/>
                </a:solidFill>
              </a:rPr>
              <a:t>　　　　　　臨床研究の総括報告書においても説明すること。</a:t>
            </a:r>
            <a:endParaRPr lang="en-US" altLang="ja-JP" dirty="0">
              <a:solidFill>
                <a:schemeClr val="tx1"/>
              </a:solidFill>
            </a:endParaRPr>
          </a:p>
          <a:p>
            <a:r>
              <a:rPr lang="ja-JP" altLang="en-US" dirty="0">
                <a:solidFill>
                  <a:schemeClr val="tx1"/>
                </a:solidFill>
              </a:rPr>
              <a:t>　　（キ）解析の対象となる臨床研究の対象者の選択（無作為割付を受けた全症例、被験薬投与を受けた</a:t>
            </a:r>
            <a:endParaRPr lang="en-US" altLang="ja-JP" dirty="0">
              <a:solidFill>
                <a:schemeClr val="tx1"/>
              </a:solidFill>
            </a:endParaRPr>
          </a:p>
          <a:p>
            <a:r>
              <a:rPr lang="ja-JP" altLang="en-US" dirty="0">
                <a:solidFill>
                  <a:schemeClr val="tx1"/>
                </a:solidFill>
              </a:rPr>
              <a:t>　　　　　全症例、全適格例、評価可能症例等）</a:t>
            </a:r>
          </a:p>
        </p:txBody>
      </p:sp>
    </p:spTree>
    <p:extLst>
      <p:ext uri="{BB962C8B-B14F-4D97-AF65-F5344CB8AC3E}">
        <p14:creationId xmlns:p14="http://schemas.microsoft.com/office/powerpoint/2010/main" val="310725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⑩ 「原資料等（臨床研究により得られたデータその他の記録であって、法第</a:t>
            </a:r>
            <a:r>
              <a:rPr lang="en-US" altLang="ja-JP" dirty="0">
                <a:solidFill>
                  <a:schemeClr val="tx1"/>
                </a:solidFill>
              </a:rPr>
              <a:t>32</a:t>
            </a:r>
            <a:r>
              <a:rPr lang="ja-JP" altLang="en-US" dirty="0">
                <a:solidFill>
                  <a:schemeClr val="tx1"/>
                </a:solidFill>
              </a:rPr>
              <a:t>条の規定により締結した契約の</a:t>
            </a:r>
            <a:endParaRPr lang="en-US" altLang="ja-JP" dirty="0">
              <a:solidFill>
                <a:schemeClr val="tx1"/>
              </a:solidFill>
            </a:endParaRPr>
          </a:p>
          <a:p>
            <a:r>
              <a:rPr lang="ja-JP" altLang="en-US" dirty="0">
                <a:solidFill>
                  <a:schemeClr val="tx1"/>
                </a:solidFill>
              </a:rPr>
              <a:t>　     内容を含む。）の閲覧」について、</a:t>
            </a:r>
            <a:r>
              <a:rPr lang="ja-JP" altLang="en-US" dirty="0">
                <a:solidFill>
                  <a:srgbClr val="FF0000"/>
                </a:solidFill>
              </a:rPr>
              <a:t>統括管理者</a:t>
            </a:r>
            <a:r>
              <a:rPr lang="ja-JP" altLang="en-US" dirty="0">
                <a:solidFill>
                  <a:schemeClr val="tx1"/>
                </a:solidFill>
              </a:rPr>
              <a:t>は、研究計画書又は別の合意文書中に、研究責任医師</a:t>
            </a:r>
            <a:endParaRPr lang="en-US" altLang="ja-JP" dirty="0">
              <a:solidFill>
                <a:schemeClr val="tx1"/>
              </a:solidFill>
            </a:endParaRPr>
          </a:p>
          <a:p>
            <a:r>
              <a:rPr lang="ja-JP" altLang="en-US" dirty="0">
                <a:solidFill>
                  <a:schemeClr val="tx1"/>
                </a:solidFill>
              </a:rPr>
              <a:t>　　 及び実施医療機関が、臨床研究に関連するモニタリング、監査並びに認定臨床研究審査委員会及び規制</a:t>
            </a:r>
            <a:endParaRPr lang="en-US" altLang="ja-JP" dirty="0">
              <a:solidFill>
                <a:schemeClr val="tx1"/>
              </a:solidFill>
            </a:endParaRPr>
          </a:p>
          <a:p>
            <a:r>
              <a:rPr lang="ja-JP" altLang="en-US" dirty="0">
                <a:solidFill>
                  <a:schemeClr val="tx1"/>
                </a:solidFill>
              </a:rPr>
              <a:t>　 　当局の調査の際に、原資料等の全ての臨床研究関連記録を直接閲覧に供すべき旨を記載すること</a:t>
            </a:r>
          </a:p>
        </p:txBody>
      </p:sp>
      <p:sp>
        <p:nvSpPr>
          <p:cNvPr id="2" name="四角形: 角を丸くする 1">
            <a:extLst>
              <a:ext uri="{FF2B5EF4-FFF2-40B4-BE49-F238E27FC236}">
                <a16:creationId xmlns:a16="http://schemas.microsoft.com/office/drawing/2014/main" id="{77B6E44E-773C-7AA5-CC25-EFF723424260}"/>
              </a:ext>
            </a:extLst>
          </p:cNvPr>
          <p:cNvSpPr/>
          <p:nvPr/>
        </p:nvSpPr>
        <p:spPr>
          <a:xfrm>
            <a:off x="338667" y="175823"/>
            <a:ext cx="11514666"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　　原資料等</a:t>
            </a:r>
            <a:r>
              <a:rPr kumimoji="1" lang="ja-JP" altLang="en-US" sz="1050" b="1" dirty="0">
                <a:solidFill>
                  <a:schemeClr val="bg1"/>
                </a:solidFill>
              </a:rPr>
              <a:t>（臨床研究により得られたデータその他の記録であって、法第三十二条の規定により締結した契約の内容を含む。以下同じ。）</a:t>
            </a:r>
            <a:r>
              <a:rPr kumimoji="1" lang="ja-JP" altLang="en-US" b="1" dirty="0">
                <a:solidFill>
                  <a:schemeClr val="bg1"/>
                </a:solidFill>
              </a:rPr>
              <a:t>の閲覧に関する事項</a:t>
            </a:r>
            <a:endParaRPr kumimoji="1" lang="en-US" altLang="ja-JP" b="1" dirty="0">
              <a:solidFill>
                <a:schemeClr val="bg1"/>
              </a:solidFill>
            </a:endParaRPr>
          </a:p>
        </p:txBody>
      </p:sp>
    </p:spTree>
    <p:extLst>
      <p:ext uri="{BB962C8B-B14F-4D97-AF65-F5344CB8AC3E}">
        <p14:creationId xmlns:p14="http://schemas.microsoft.com/office/powerpoint/2010/main" val="2978181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十一　品質管理及び品質保証に関する事項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mn-ea"/>
              </a:rPr>
              <a:t>⑪ 「品質管理及び品質保証」は、次に掲げるものを含むこと。  </a:t>
            </a:r>
            <a:endParaRPr lang="en-US" altLang="ja-JP" dirty="0">
              <a:solidFill>
                <a:schemeClr val="tx1"/>
              </a:solidFill>
              <a:latin typeface="+mn-ea"/>
            </a:endParaRPr>
          </a:p>
          <a:p>
            <a:r>
              <a:rPr lang="ja-JP" altLang="en-US" dirty="0">
                <a:solidFill>
                  <a:schemeClr val="tx1"/>
                </a:solidFill>
                <a:latin typeface="+mn-ea"/>
              </a:rPr>
              <a:t>　　（ア）モニタリングの方法 </a:t>
            </a:r>
            <a:endParaRPr lang="en-US" altLang="ja-JP" dirty="0">
              <a:solidFill>
                <a:schemeClr val="tx1"/>
              </a:solidFill>
              <a:latin typeface="+mn-ea"/>
            </a:endParaRPr>
          </a:p>
          <a:p>
            <a:r>
              <a:rPr lang="ja-JP" altLang="en-US" dirty="0">
                <a:solidFill>
                  <a:schemeClr val="tx1"/>
                </a:solidFill>
                <a:latin typeface="+mn-ea"/>
              </a:rPr>
              <a:t>　　　　    モニタリングの方法については、（</a:t>
            </a:r>
            <a:r>
              <a:rPr lang="en-US" altLang="ja-JP" dirty="0">
                <a:solidFill>
                  <a:schemeClr val="tx1"/>
                </a:solidFill>
                <a:latin typeface="+mn-ea"/>
              </a:rPr>
              <a:t>17</a:t>
            </a:r>
            <a:r>
              <a:rPr lang="ja-JP" altLang="en-US" dirty="0">
                <a:solidFill>
                  <a:schemeClr val="tx1"/>
                </a:solidFill>
                <a:latin typeface="+mn-ea"/>
              </a:rPr>
              <a:t>）規則</a:t>
            </a:r>
            <a:r>
              <a:rPr lang="en-US" altLang="ja-JP" dirty="0">
                <a:solidFill>
                  <a:schemeClr val="tx1"/>
                </a:solidFill>
                <a:latin typeface="+mn-ea"/>
              </a:rPr>
              <a:t>17 </a:t>
            </a:r>
            <a:r>
              <a:rPr lang="ja-JP" altLang="en-US" dirty="0">
                <a:solidFill>
                  <a:schemeClr val="tx1"/>
                </a:solidFill>
                <a:latin typeface="+mn-ea"/>
              </a:rPr>
              <a:t>条関係</a:t>
            </a:r>
            <a:r>
              <a:rPr lang="en-US" altLang="ja-JP" dirty="0">
                <a:solidFill>
                  <a:schemeClr val="tx1"/>
                </a:solidFill>
                <a:latin typeface="+mn-ea"/>
              </a:rPr>
              <a:t>※</a:t>
            </a:r>
            <a:r>
              <a:rPr lang="ja-JP" altLang="en-US" dirty="0">
                <a:solidFill>
                  <a:schemeClr val="tx1"/>
                </a:solidFill>
                <a:latin typeface="+mn-ea"/>
              </a:rPr>
              <a:t>を参照すること。  </a:t>
            </a:r>
            <a:endParaRPr lang="en-US" altLang="ja-JP" dirty="0">
              <a:solidFill>
                <a:schemeClr val="tx1"/>
              </a:solidFill>
              <a:latin typeface="+mn-ea"/>
            </a:endParaRPr>
          </a:p>
          <a:p>
            <a:r>
              <a:rPr lang="ja-JP" altLang="en-US" sz="1200" dirty="0">
                <a:solidFill>
                  <a:schemeClr val="tx1"/>
                </a:solidFill>
                <a:latin typeface="+mn-ea"/>
              </a:rPr>
              <a:t>　　　　　</a:t>
            </a:r>
            <a:r>
              <a:rPr lang="en-US" altLang="zh-TW" sz="1200" dirty="0">
                <a:solidFill>
                  <a:schemeClr val="tx1"/>
                </a:solidFill>
                <a:latin typeface="+mn-ea"/>
              </a:rPr>
              <a:t>※</a:t>
            </a:r>
            <a:r>
              <a:rPr lang="zh-TW" altLang="en-US" sz="1200" dirty="0">
                <a:solidFill>
                  <a:schemeClr val="tx1"/>
                </a:solidFill>
                <a:latin typeface="+mn-ea"/>
              </a:rPr>
              <a:t>（</a:t>
            </a:r>
            <a:r>
              <a:rPr lang="en-US" altLang="zh-TW" sz="1200" dirty="0">
                <a:solidFill>
                  <a:schemeClr val="tx1"/>
                </a:solidFill>
                <a:latin typeface="+mn-ea"/>
              </a:rPr>
              <a:t>17</a:t>
            </a:r>
            <a:r>
              <a:rPr lang="zh-TW" altLang="en-US" sz="1200" dirty="0">
                <a:solidFill>
                  <a:schemeClr val="tx1"/>
                </a:solidFill>
                <a:latin typeface="+mn-ea"/>
              </a:rPr>
              <a:t>）規則第</a:t>
            </a:r>
            <a:r>
              <a:rPr lang="en-US" altLang="zh-TW" sz="1200" dirty="0">
                <a:solidFill>
                  <a:schemeClr val="tx1"/>
                </a:solidFill>
                <a:latin typeface="+mn-ea"/>
              </a:rPr>
              <a:t>17</a:t>
            </a:r>
            <a:r>
              <a:rPr lang="zh-TW" altLang="en-US" sz="1200" dirty="0">
                <a:solidFill>
                  <a:schemeClr val="tx1"/>
                </a:solidFill>
                <a:latin typeface="+mn-ea"/>
              </a:rPr>
              <a:t>条関係 </a:t>
            </a:r>
          </a:p>
          <a:p>
            <a:r>
              <a:rPr lang="ja-JP" altLang="en-US" sz="1200" dirty="0">
                <a:solidFill>
                  <a:schemeClr val="tx1"/>
                </a:solidFill>
                <a:latin typeface="+mn-ea"/>
              </a:rPr>
              <a:t>　　　　　　　① モニタリングを実施する場合にあっては、次に掲げる事項について留意すること。 </a:t>
            </a:r>
          </a:p>
          <a:p>
            <a:r>
              <a:rPr lang="ja-JP" altLang="en-US" sz="1200" dirty="0">
                <a:solidFill>
                  <a:schemeClr val="tx1"/>
                </a:solidFill>
                <a:latin typeface="+mn-ea"/>
              </a:rPr>
              <a:t>　　　　　　　　（ア）臨床研究の対象者の人権の保護、安全の確保が図られていること。 </a:t>
            </a:r>
          </a:p>
          <a:p>
            <a:r>
              <a:rPr lang="ja-JP" altLang="en-US" sz="1200" dirty="0">
                <a:solidFill>
                  <a:schemeClr val="tx1"/>
                </a:solidFill>
                <a:latin typeface="+mn-ea"/>
              </a:rPr>
              <a:t>　　　　　　　　（イ）臨床研究が最新の実施計画、研究計画書及び本規則を遵守して実施されていること。 </a:t>
            </a:r>
          </a:p>
          <a:p>
            <a:r>
              <a:rPr lang="ja-JP" altLang="en-US" sz="1200" dirty="0">
                <a:solidFill>
                  <a:schemeClr val="tx1"/>
                </a:solidFill>
                <a:latin typeface="+mn-ea"/>
              </a:rPr>
              <a:t>　　　　　　　　（ウ）臨床研究の実施について臨床研究の対象者から文書により同意を得ていること。 </a:t>
            </a:r>
          </a:p>
          <a:p>
            <a:r>
              <a:rPr lang="ja-JP" altLang="en-US" sz="1200" dirty="0">
                <a:solidFill>
                  <a:schemeClr val="tx1"/>
                </a:solidFill>
                <a:latin typeface="+mn-ea"/>
              </a:rPr>
              <a:t>　　　　　　　　（エ）記録等が正確であることについて原資料等に照らして検証すること。 </a:t>
            </a:r>
          </a:p>
          <a:p>
            <a:r>
              <a:rPr lang="ja-JP" altLang="en-US" sz="1200" dirty="0">
                <a:solidFill>
                  <a:schemeClr val="tx1"/>
                </a:solidFill>
                <a:latin typeface="+mn-ea"/>
              </a:rPr>
              <a:t>　　　　　　　② 手順書においては、当該研究のリスクに応じて重点的に確認する事項を定めるなど、当該研究におけるモニタリングの方法や関係者の責務に</a:t>
            </a:r>
            <a:endParaRPr lang="en-US" altLang="ja-JP" sz="1200" dirty="0">
              <a:solidFill>
                <a:schemeClr val="tx1"/>
              </a:solidFill>
              <a:latin typeface="+mn-ea"/>
            </a:endParaRPr>
          </a:p>
          <a:p>
            <a:r>
              <a:rPr lang="ja-JP" altLang="en-US" sz="1200" dirty="0">
                <a:solidFill>
                  <a:schemeClr val="tx1"/>
                </a:solidFill>
                <a:latin typeface="+mn-ea"/>
              </a:rPr>
              <a:t>　　　　　　　　ついてあ らかじめ計画を立て、計画されたモニタリングが適切に行われるよう具体的な手順を定めること。</a:t>
            </a:r>
            <a:r>
              <a:rPr lang="ja-JP" altLang="en-US" sz="1200" dirty="0">
                <a:solidFill>
                  <a:srgbClr val="FF0000"/>
                </a:solidFill>
                <a:latin typeface="+mn-ea"/>
              </a:rPr>
              <a:t>なお、手順書の作成については、</a:t>
            </a:r>
            <a:endParaRPr lang="en-US" altLang="ja-JP" sz="1200" dirty="0">
              <a:solidFill>
                <a:srgbClr val="FF0000"/>
              </a:solidFill>
              <a:latin typeface="+mn-ea"/>
            </a:endParaRPr>
          </a:p>
          <a:p>
            <a:r>
              <a:rPr lang="ja-JP" altLang="en-US" sz="1200" dirty="0">
                <a:solidFill>
                  <a:srgbClr val="FF0000"/>
                </a:solidFill>
                <a:latin typeface="+mn-ea"/>
              </a:rPr>
              <a:t>　　　　　　　　厚生労働省の所管する法令の規定に基づく民間事業者等が行う書面の保存等における情報通信の技術の利用に関する省令に基づく電磁的記録の</a:t>
            </a:r>
            <a:endParaRPr lang="en-US" altLang="ja-JP" sz="1200" dirty="0">
              <a:solidFill>
                <a:srgbClr val="FF0000"/>
              </a:solidFill>
              <a:latin typeface="+mn-ea"/>
            </a:endParaRPr>
          </a:p>
          <a:p>
            <a:r>
              <a:rPr lang="ja-JP" altLang="en-US" sz="1200" dirty="0">
                <a:solidFill>
                  <a:srgbClr val="FF0000"/>
                </a:solidFill>
                <a:latin typeface="+mn-ea"/>
              </a:rPr>
              <a:t>　　　　　　　　作成を行うことができる。</a:t>
            </a:r>
            <a:r>
              <a:rPr lang="ja-JP" altLang="en-US" sz="1200" dirty="0">
                <a:solidFill>
                  <a:schemeClr val="tx1"/>
                </a:solidFill>
                <a:latin typeface="+mn-ea"/>
              </a:rPr>
              <a:t>なお、手順書に記載すべき内容を研究計画書に記載 する場合は、当該研究計画書の記載をもって手順書とみなすことが</a:t>
            </a:r>
            <a:endParaRPr lang="en-US" altLang="ja-JP" sz="1200" dirty="0">
              <a:solidFill>
                <a:schemeClr val="tx1"/>
              </a:solidFill>
              <a:latin typeface="+mn-ea"/>
            </a:endParaRPr>
          </a:p>
          <a:p>
            <a:r>
              <a:rPr lang="ja-JP" altLang="en-US" sz="1200" dirty="0">
                <a:solidFill>
                  <a:schemeClr val="tx1"/>
                </a:solidFill>
                <a:latin typeface="+mn-ea"/>
              </a:rPr>
              <a:t>　　　　　　　　できる。 </a:t>
            </a:r>
          </a:p>
          <a:p>
            <a:r>
              <a:rPr lang="ja-JP" altLang="en-US" sz="1200" dirty="0">
                <a:solidFill>
                  <a:schemeClr val="tx1"/>
                </a:solidFill>
                <a:latin typeface="+mn-ea"/>
              </a:rPr>
              <a:t>　　　　　　　③ モニタリングを担当する者は、規則、実施計画及び研究計画書、説明同意文書、手順書を熟知していること。 </a:t>
            </a:r>
          </a:p>
          <a:p>
            <a:r>
              <a:rPr lang="ja-JP" altLang="en-US" sz="1200" dirty="0">
                <a:solidFill>
                  <a:schemeClr val="tx1"/>
                </a:solidFill>
                <a:latin typeface="+mn-ea"/>
              </a:rPr>
              <a:t>　　　　　　　④ モニタリングの結果は、疾病等、不適合等の重要な発見事項又は事実関係等の内容を要約した報告書によって取りまとめること。 </a:t>
            </a:r>
          </a:p>
          <a:p>
            <a:r>
              <a:rPr lang="ja-JP" altLang="en-US" sz="1200" dirty="0">
                <a:solidFill>
                  <a:schemeClr val="tx1"/>
                </a:solidFill>
                <a:latin typeface="+mn-ea"/>
              </a:rPr>
              <a:t>　　　　　　　⑤ 対象者への研究実施が適切に実施されているかダブルチェックが働くよう担保できれば、同じ臨床研究に従事する他の研究分担医師が</a:t>
            </a:r>
            <a:endParaRPr lang="en-US" altLang="ja-JP" sz="1200" dirty="0">
              <a:solidFill>
                <a:schemeClr val="tx1"/>
              </a:solidFill>
              <a:latin typeface="+mn-ea"/>
            </a:endParaRPr>
          </a:p>
          <a:p>
            <a:r>
              <a:rPr lang="ja-JP" altLang="en-US" sz="1200" dirty="0">
                <a:solidFill>
                  <a:schemeClr val="tx1"/>
                </a:solidFill>
                <a:latin typeface="+mn-ea"/>
              </a:rPr>
              <a:t>　　　　　　　　モニタリングを 行っても差し支えない。</a:t>
            </a:r>
            <a:endParaRPr lang="en-US" altLang="ja-JP" sz="1200" dirty="0">
              <a:solidFill>
                <a:schemeClr val="tx1"/>
              </a:solidFill>
              <a:latin typeface="+mn-ea"/>
            </a:endParaRPr>
          </a:p>
        </p:txBody>
      </p:sp>
    </p:spTree>
    <p:extLst>
      <p:ext uri="{BB962C8B-B14F-4D97-AF65-F5344CB8AC3E}">
        <p14:creationId xmlns:p14="http://schemas.microsoft.com/office/powerpoint/2010/main" val="2268266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608D65-446C-FC43-5AE8-CFFFD8DC8EC9}"/>
            </a:ext>
          </a:extLst>
        </p:cNvPr>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0FB9AFD3-1F26-3FA1-4839-1FADC6A2C5CD}"/>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十一　品質管理及び品質保証に関する事項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73BDC728-D5CD-FB6F-42A9-BFF2490550A9}"/>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n-ea"/>
              </a:rPr>
              <a:t> </a:t>
            </a:r>
            <a:endParaRPr lang="en-US" altLang="ja-JP" sz="1200" dirty="0">
              <a:solidFill>
                <a:schemeClr val="tx1"/>
              </a:solidFill>
              <a:latin typeface="+mn-ea"/>
            </a:endParaRPr>
          </a:p>
          <a:p>
            <a:r>
              <a:rPr lang="ja-JP" altLang="en-US" dirty="0">
                <a:solidFill>
                  <a:schemeClr val="tx1"/>
                </a:solidFill>
                <a:latin typeface="+mn-ea"/>
              </a:rPr>
              <a:t>　　（イ）監査の方法（監査を実施する場合）</a:t>
            </a:r>
            <a:endParaRPr lang="en-US" altLang="ja-JP" dirty="0">
              <a:solidFill>
                <a:schemeClr val="tx1"/>
              </a:solidFill>
              <a:latin typeface="+mn-ea"/>
            </a:endParaRPr>
          </a:p>
          <a:p>
            <a:r>
              <a:rPr lang="ja-JP" altLang="en-US" dirty="0">
                <a:solidFill>
                  <a:schemeClr val="tx1"/>
                </a:solidFill>
                <a:latin typeface="+mn-ea"/>
              </a:rPr>
              <a:t>　　　　     監査の実施の必要性及び方法については、（</a:t>
            </a:r>
            <a:r>
              <a:rPr lang="en-US" altLang="ja-JP" dirty="0">
                <a:solidFill>
                  <a:schemeClr val="tx1"/>
                </a:solidFill>
                <a:latin typeface="+mn-ea"/>
              </a:rPr>
              <a:t>18</a:t>
            </a:r>
            <a:r>
              <a:rPr lang="ja-JP" altLang="en-US" dirty="0">
                <a:solidFill>
                  <a:schemeClr val="tx1"/>
                </a:solidFill>
                <a:latin typeface="+mn-ea"/>
              </a:rPr>
              <a:t>）規則第</a:t>
            </a:r>
            <a:r>
              <a:rPr lang="en-US" altLang="ja-JP" dirty="0">
                <a:solidFill>
                  <a:schemeClr val="tx1"/>
                </a:solidFill>
                <a:latin typeface="+mn-ea"/>
              </a:rPr>
              <a:t>18 </a:t>
            </a:r>
            <a:r>
              <a:rPr lang="ja-JP" altLang="en-US" dirty="0">
                <a:solidFill>
                  <a:schemeClr val="tx1"/>
                </a:solidFill>
                <a:latin typeface="+mn-ea"/>
              </a:rPr>
              <a:t>条関係</a:t>
            </a:r>
            <a:r>
              <a:rPr lang="en-US" altLang="ja-JP" dirty="0">
                <a:solidFill>
                  <a:schemeClr val="tx1"/>
                </a:solidFill>
                <a:latin typeface="+mn-ea"/>
              </a:rPr>
              <a:t>※</a:t>
            </a:r>
            <a:r>
              <a:rPr lang="ja-JP" altLang="en-US" dirty="0">
                <a:solidFill>
                  <a:schemeClr val="tx1"/>
                </a:solidFill>
                <a:latin typeface="+mn-ea"/>
              </a:rPr>
              <a:t>を参照すること。</a:t>
            </a:r>
            <a:endParaRPr lang="en-US" altLang="ja-JP" dirty="0">
              <a:solidFill>
                <a:schemeClr val="tx1"/>
              </a:solidFill>
              <a:latin typeface="+mn-ea"/>
            </a:endParaRPr>
          </a:p>
          <a:p>
            <a:endParaRPr lang="en-US" altLang="ja-JP" dirty="0">
              <a:solidFill>
                <a:schemeClr val="tx1"/>
              </a:solidFill>
              <a:latin typeface="+mn-ea"/>
            </a:endParaRPr>
          </a:p>
          <a:p>
            <a:r>
              <a:rPr lang="en-US" altLang="ja-JP" sz="1200" dirty="0">
                <a:solidFill>
                  <a:schemeClr val="tx1"/>
                </a:solidFill>
                <a:latin typeface="+mn-ea"/>
              </a:rPr>
              <a:t>※</a:t>
            </a:r>
            <a:r>
              <a:rPr lang="ja-JP" altLang="en-US" sz="1200" dirty="0">
                <a:solidFill>
                  <a:schemeClr val="tx1"/>
                </a:solidFill>
                <a:latin typeface="+mn-ea"/>
              </a:rPr>
              <a:t>（</a:t>
            </a:r>
            <a:r>
              <a:rPr lang="en-US" altLang="ja-JP" sz="1200" dirty="0">
                <a:solidFill>
                  <a:schemeClr val="tx1"/>
                </a:solidFill>
                <a:latin typeface="+mn-ea"/>
              </a:rPr>
              <a:t>18</a:t>
            </a:r>
            <a:r>
              <a:rPr lang="ja-JP" altLang="en-US" sz="1200" dirty="0">
                <a:solidFill>
                  <a:schemeClr val="tx1"/>
                </a:solidFill>
                <a:latin typeface="+mn-ea"/>
              </a:rPr>
              <a:t>）規則第</a:t>
            </a:r>
            <a:r>
              <a:rPr lang="en-US" altLang="ja-JP" sz="1200" dirty="0">
                <a:solidFill>
                  <a:schemeClr val="tx1"/>
                </a:solidFill>
                <a:latin typeface="+mn-ea"/>
              </a:rPr>
              <a:t>18</a:t>
            </a:r>
            <a:r>
              <a:rPr lang="ja-JP" altLang="en-US" sz="1200" dirty="0">
                <a:solidFill>
                  <a:schemeClr val="tx1"/>
                </a:solidFill>
                <a:latin typeface="+mn-ea"/>
              </a:rPr>
              <a:t>条関係</a:t>
            </a:r>
            <a:endParaRPr lang="en-US" altLang="ja-JP" sz="1200" dirty="0">
              <a:solidFill>
                <a:schemeClr val="tx1"/>
              </a:solidFill>
              <a:latin typeface="+mn-ea"/>
            </a:endParaRPr>
          </a:p>
          <a:p>
            <a:endParaRPr lang="en-US" altLang="ja-JP" sz="1200" dirty="0">
              <a:solidFill>
                <a:schemeClr val="tx1"/>
              </a:solidFill>
              <a:latin typeface="+mn-ea"/>
            </a:endParaRPr>
          </a:p>
          <a:p>
            <a:r>
              <a:rPr lang="ja-JP" altLang="en-US" sz="1200" dirty="0">
                <a:solidFill>
                  <a:srgbClr val="FF0000"/>
                </a:solidFill>
                <a:latin typeface="+mn-ea"/>
              </a:rPr>
              <a:t>①「特に重大な関与」とは、医薬品等製造販売業者等との関係性が深く、研究の中立性や公正性確保に向けて特別な措置を講ずることが必要とされる</a:t>
            </a:r>
            <a:endParaRPr lang="en-US" altLang="ja-JP" sz="1200" dirty="0">
              <a:solidFill>
                <a:srgbClr val="FF0000"/>
              </a:solidFill>
              <a:latin typeface="+mn-ea"/>
            </a:endParaRPr>
          </a:p>
          <a:p>
            <a:r>
              <a:rPr lang="ja-JP" altLang="en-US" sz="1200" dirty="0">
                <a:solidFill>
                  <a:srgbClr val="FF0000"/>
                </a:solidFill>
                <a:latin typeface="+mn-ea"/>
              </a:rPr>
              <a:t>　 状態のことをいい、例えば、</a:t>
            </a:r>
          </a:p>
          <a:p>
            <a:r>
              <a:rPr lang="ja-JP" altLang="en-US" sz="1200" dirty="0">
                <a:solidFill>
                  <a:srgbClr val="FF0000"/>
                </a:solidFill>
                <a:latin typeface="+mn-ea"/>
              </a:rPr>
              <a:t>　（ア）統括管理者が対象薬剤の医薬品等製造販売業者等の場合</a:t>
            </a:r>
          </a:p>
          <a:p>
            <a:r>
              <a:rPr lang="ja-JP" altLang="en-US" sz="1200" dirty="0">
                <a:solidFill>
                  <a:srgbClr val="FF0000"/>
                </a:solidFill>
                <a:latin typeface="+mn-ea"/>
              </a:rPr>
              <a:t>　（イ）統括管理者が法人又は団体である場合には、対象薬剤の医薬品等製造販売業者等からの寄附金、一般寄付金、学会等寄付金、学会等共済費等の合計が</a:t>
            </a:r>
            <a:endParaRPr lang="en-US" altLang="ja-JP" sz="1200" dirty="0">
              <a:solidFill>
                <a:srgbClr val="FF0000"/>
              </a:solidFill>
              <a:latin typeface="+mn-ea"/>
            </a:endParaRPr>
          </a:p>
          <a:p>
            <a:r>
              <a:rPr lang="ja-JP" altLang="en-US" sz="1200" dirty="0">
                <a:solidFill>
                  <a:srgbClr val="FF0000"/>
                </a:solidFill>
                <a:latin typeface="+mn-ea"/>
              </a:rPr>
              <a:t>　　　　年間合計</a:t>
            </a:r>
            <a:r>
              <a:rPr lang="en-US" altLang="ja-JP" sz="1200" dirty="0">
                <a:solidFill>
                  <a:srgbClr val="FF0000"/>
                </a:solidFill>
                <a:latin typeface="+mn-ea"/>
              </a:rPr>
              <a:t>1000 </a:t>
            </a:r>
            <a:r>
              <a:rPr lang="ja-JP" altLang="en-US" sz="1200" dirty="0">
                <a:solidFill>
                  <a:srgbClr val="FF0000"/>
                </a:solidFill>
                <a:latin typeface="+mn-ea"/>
              </a:rPr>
              <a:t>万円以上の場合</a:t>
            </a:r>
          </a:p>
          <a:p>
            <a:r>
              <a:rPr lang="ja-JP" altLang="en-US" sz="1200" dirty="0">
                <a:solidFill>
                  <a:srgbClr val="FF0000"/>
                </a:solidFill>
                <a:latin typeface="+mn-ea"/>
              </a:rPr>
              <a:t>　（ウ）統括管理者（個人である場合）あるいは研究責任医師が対象薬剤の医薬品等製造販売業者等から、年間合計</a:t>
            </a:r>
            <a:r>
              <a:rPr lang="en-US" altLang="ja-JP" sz="1200" dirty="0">
                <a:solidFill>
                  <a:srgbClr val="FF0000"/>
                </a:solidFill>
                <a:latin typeface="+mn-ea"/>
              </a:rPr>
              <a:t>250 </a:t>
            </a:r>
            <a:r>
              <a:rPr lang="ja-JP" altLang="en-US" sz="1200" dirty="0">
                <a:solidFill>
                  <a:srgbClr val="FF0000"/>
                </a:solidFill>
                <a:latin typeface="+mn-ea"/>
              </a:rPr>
              <a:t>万円以上の個人的利益を得ている場合</a:t>
            </a:r>
          </a:p>
          <a:p>
            <a:r>
              <a:rPr lang="ja-JP" altLang="en-US" sz="1200" dirty="0">
                <a:solidFill>
                  <a:srgbClr val="FF0000"/>
                </a:solidFill>
                <a:latin typeface="+mn-ea"/>
              </a:rPr>
              <a:t>　等をいう。</a:t>
            </a:r>
          </a:p>
          <a:p>
            <a:r>
              <a:rPr lang="ja-JP" altLang="en-US" sz="1200" dirty="0">
                <a:solidFill>
                  <a:srgbClr val="FF0000"/>
                </a:solidFill>
                <a:latin typeface="+mn-ea"/>
              </a:rPr>
              <a:t>　具体的な対象については、別途通知する「臨床研究法における臨床研究の利益相反管理について」</a:t>
            </a:r>
            <a:endParaRPr lang="en-US" altLang="ja-JP" sz="1200" dirty="0">
              <a:solidFill>
                <a:srgbClr val="FF0000"/>
              </a:solidFill>
              <a:latin typeface="+mn-ea"/>
            </a:endParaRPr>
          </a:p>
          <a:p>
            <a:r>
              <a:rPr lang="ja-JP" altLang="en-US" sz="1200" dirty="0">
                <a:solidFill>
                  <a:srgbClr val="FF0000"/>
                </a:solidFill>
                <a:latin typeface="+mn-ea"/>
              </a:rPr>
              <a:t>（令和７年５月</a:t>
            </a:r>
            <a:r>
              <a:rPr lang="en-US" altLang="ja-JP" sz="1200" dirty="0">
                <a:solidFill>
                  <a:srgbClr val="FF0000"/>
                </a:solidFill>
                <a:latin typeface="+mn-ea"/>
              </a:rPr>
              <a:t>15 </a:t>
            </a:r>
            <a:r>
              <a:rPr lang="ja-JP" altLang="en-US" sz="1200" dirty="0">
                <a:solidFill>
                  <a:srgbClr val="FF0000"/>
                </a:solidFill>
                <a:latin typeface="+mn-ea"/>
              </a:rPr>
              <a:t>日付け医政研発</a:t>
            </a:r>
            <a:r>
              <a:rPr lang="en-US" altLang="ja-JP" sz="1200" dirty="0">
                <a:solidFill>
                  <a:srgbClr val="FF0000"/>
                </a:solidFill>
                <a:latin typeface="+mn-ea"/>
              </a:rPr>
              <a:t>0515 </a:t>
            </a:r>
            <a:r>
              <a:rPr lang="ja-JP" altLang="en-US" sz="1200" dirty="0">
                <a:solidFill>
                  <a:srgbClr val="FF0000"/>
                </a:solidFill>
                <a:latin typeface="+mn-ea"/>
              </a:rPr>
              <a:t>第</a:t>
            </a:r>
            <a:r>
              <a:rPr lang="en-US" altLang="ja-JP" sz="1200" dirty="0">
                <a:solidFill>
                  <a:srgbClr val="FF0000"/>
                </a:solidFill>
                <a:latin typeface="+mn-ea"/>
              </a:rPr>
              <a:t>12 </a:t>
            </a:r>
            <a:r>
              <a:rPr lang="ja-JP" altLang="en-US" sz="1200" dirty="0">
                <a:solidFill>
                  <a:srgbClr val="FF0000"/>
                </a:solidFill>
                <a:latin typeface="+mn-ea"/>
              </a:rPr>
              <a:t>号厚生労働省医政局研究開発政策課長通知）を参照すること。</a:t>
            </a:r>
            <a:endParaRPr lang="en-US" altLang="ja-JP" sz="1200" dirty="0">
              <a:solidFill>
                <a:srgbClr val="FF0000"/>
              </a:solidFill>
              <a:latin typeface="+mn-ea"/>
            </a:endParaRPr>
          </a:p>
          <a:p>
            <a:endParaRPr lang="en-US" altLang="ja-JP" sz="1200" dirty="0">
              <a:solidFill>
                <a:srgbClr val="FF0000"/>
              </a:solidFill>
              <a:latin typeface="+mn-ea"/>
            </a:endParaRPr>
          </a:p>
          <a:p>
            <a:r>
              <a:rPr lang="ja-JP" altLang="en-US" sz="1200" dirty="0">
                <a:solidFill>
                  <a:schemeClr val="tx1"/>
                </a:solidFill>
                <a:latin typeface="+mn-ea"/>
              </a:rPr>
              <a:t>②「必要な場合」とは、当該臨床研究の対象者数、対象者への不利益の程度、モニタリング等で見出された問題点、利益相反管理計画を考慮して検討する旨である。</a:t>
            </a:r>
            <a:endParaRPr lang="en-US" altLang="ja-JP" sz="1200" dirty="0">
              <a:solidFill>
                <a:schemeClr val="tx1"/>
              </a:solidFill>
              <a:latin typeface="+mn-ea"/>
            </a:endParaRPr>
          </a:p>
          <a:p>
            <a:endParaRPr lang="en-US" altLang="ja-JP" sz="1200" dirty="0">
              <a:solidFill>
                <a:schemeClr val="tx1"/>
              </a:solidFill>
              <a:latin typeface="+mn-ea"/>
            </a:endParaRPr>
          </a:p>
          <a:p>
            <a:r>
              <a:rPr lang="ja-JP" altLang="en-US" sz="1200" dirty="0">
                <a:solidFill>
                  <a:schemeClr val="tx1"/>
                </a:solidFill>
                <a:latin typeface="+mn-ea"/>
              </a:rPr>
              <a:t>③手順書においては、臨床研究の品質保証のために、通常のモニタリングなどの品質管理業務とは独立・分離して評価を行い、原資料を直接閲覧することにより</a:t>
            </a:r>
            <a:endParaRPr lang="en-US" altLang="ja-JP" sz="1200" dirty="0">
              <a:solidFill>
                <a:schemeClr val="tx1"/>
              </a:solidFill>
              <a:latin typeface="+mn-ea"/>
            </a:endParaRPr>
          </a:p>
          <a:p>
            <a:r>
              <a:rPr lang="ja-JP" altLang="en-US" sz="1200" dirty="0">
                <a:solidFill>
                  <a:schemeClr val="tx1"/>
                </a:solidFill>
                <a:latin typeface="+mn-ea"/>
              </a:rPr>
              <a:t>　臨床研究が適切に実施されていること及び記録の信頼性が十分に保たれていることを確認するため、当該研究における監査の必要性、実施する場合の担当者や</a:t>
            </a:r>
            <a:endParaRPr lang="en-US" altLang="ja-JP" sz="1200" dirty="0">
              <a:solidFill>
                <a:schemeClr val="tx1"/>
              </a:solidFill>
              <a:latin typeface="+mn-ea"/>
            </a:endParaRPr>
          </a:p>
          <a:p>
            <a:r>
              <a:rPr lang="ja-JP" altLang="en-US" sz="1200" dirty="0">
                <a:solidFill>
                  <a:schemeClr val="tx1"/>
                </a:solidFill>
                <a:latin typeface="+mn-ea"/>
              </a:rPr>
              <a:t>　適切な実施時期を計画し、計画された監査が適切に行われるよう具体的な手順を定めること。</a:t>
            </a:r>
            <a:r>
              <a:rPr lang="ja-JP" altLang="en-US" sz="1200" dirty="0">
                <a:solidFill>
                  <a:srgbClr val="FF0000"/>
                </a:solidFill>
                <a:latin typeface="+mn-ea"/>
              </a:rPr>
              <a:t>なお、手順書の作成については、厚生労働省の所管する法令の</a:t>
            </a:r>
            <a:endParaRPr lang="en-US" altLang="ja-JP" sz="1200" dirty="0">
              <a:solidFill>
                <a:srgbClr val="FF0000"/>
              </a:solidFill>
              <a:latin typeface="+mn-ea"/>
            </a:endParaRPr>
          </a:p>
          <a:p>
            <a:r>
              <a:rPr lang="ja-JP" altLang="en-US" sz="1200" dirty="0">
                <a:solidFill>
                  <a:srgbClr val="FF0000"/>
                </a:solidFill>
                <a:latin typeface="+mn-ea"/>
              </a:rPr>
              <a:t>　規定に基づく民間事業者等が行う書面の保存等における情報通信の技術の利用に関する省令に基づく電磁的記録の作成を行うことができる。</a:t>
            </a:r>
            <a:r>
              <a:rPr lang="ja-JP" altLang="en-US" sz="1200" dirty="0">
                <a:solidFill>
                  <a:schemeClr val="tx1"/>
                </a:solidFill>
                <a:latin typeface="+mn-ea"/>
              </a:rPr>
              <a:t>また、手順書に</a:t>
            </a:r>
            <a:endParaRPr lang="en-US" altLang="ja-JP" sz="1200" dirty="0">
              <a:solidFill>
                <a:schemeClr val="tx1"/>
              </a:solidFill>
              <a:latin typeface="+mn-ea"/>
            </a:endParaRPr>
          </a:p>
          <a:p>
            <a:r>
              <a:rPr lang="ja-JP" altLang="en-US" sz="1200" dirty="0">
                <a:solidFill>
                  <a:schemeClr val="tx1"/>
                </a:solidFill>
                <a:latin typeface="+mn-ea"/>
              </a:rPr>
              <a:t>　記載すべき内容を研究計画書に記載する場合は、当該研究計画書の記載をもって手順書とみなすことができる。</a:t>
            </a:r>
            <a:endParaRPr lang="en-US" altLang="ja-JP" sz="1200" dirty="0">
              <a:solidFill>
                <a:schemeClr val="tx1"/>
              </a:solidFill>
              <a:latin typeface="+mn-ea"/>
            </a:endParaRPr>
          </a:p>
          <a:p>
            <a:r>
              <a:rPr lang="ja-JP" altLang="en-US" sz="1200" dirty="0">
                <a:solidFill>
                  <a:schemeClr val="tx1"/>
                </a:solidFill>
                <a:latin typeface="+mn-ea"/>
              </a:rPr>
              <a:t> </a:t>
            </a:r>
            <a:endParaRPr lang="en-US" altLang="ja-JP" sz="1200" dirty="0">
              <a:solidFill>
                <a:schemeClr val="tx1"/>
              </a:solidFill>
              <a:latin typeface="+mn-ea"/>
            </a:endParaRPr>
          </a:p>
          <a:p>
            <a:r>
              <a:rPr lang="ja-JP" altLang="en-US" sz="1200" dirty="0">
                <a:solidFill>
                  <a:schemeClr val="tx1"/>
                </a:solidFill>
                <a:latin typeface="+mn-ea"/>
              </a:rPr>
              <a:t>④ </a:t>
            </a:r>
            <a:r>
              <a:rPr lang="ja-JP" altLang="en-US" sz="1200" dirty="0">
                <a:solidFill>
                  <a:srgbClr val="FF0000"/>
                </a:solidFill>
                <a:latin typeface="+mn-ea"/>
              </a:rPr>
              <a:t>統括管理者</a:t>
            </a:r>
            <a:r>
              <a:rPr lang="ja-JP" altLang="en-US" sz="1200" dirty="0">
                <a:solidFill>
                  <a:schemeClr val="tx1"/>
                </a:solidFill>
                <a:latin typeface="+mn-ea"/>
              </a:rPr>
              <a:t>は、監査担当者から監査の結果報告を受けること。</a:t>
            </a:r>
            <a:r>
              <a:rPr lang="ja-JP" altLang="en-US" dirty="0">
                <a:solidFill>
                  <a:schemeClr val="tx1"/>
                </a:solidFill>
                <a:latin typeface="+mn-ea"/>
              </a:rPr>
              <a:t>  </a:t>
            </a:r>
          </a:p>
        </p:txBody>
      </p:sp>
    </p:spTree>
    <p:extLst>
      <p:ext uri="{BB962C8B-B14F-4D97-AF65-F5344CB8AC3E}">
        <p14:creationId xmlns:p14="http://schemas.microsoft.com/office/powerpoint/2010/main" val="18485074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十二　倫理的な配慮に関する事項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⑫ 「倫理的な配慮」は、次に掲げるものを含むこと。 </a:t>
            </a:r>
            <a:endParaRPr lang="en-US" altLang="ja-JP" dirty="0">
              <a:solidFill>
                <a:schemeClr val="tx1"/>
              </a:solidFill>
            </a:endParaRPr>
          </a:p>
          <a:p>
            <a:endParaRPr lang="ja-JP" altLang="en-US" dirty="0">
              <a:solidFill>
                <a:schemeClr val="tx1"/>
              </a:solidFill>
            </a:endParaRPr>
          </a:p>
          <a:p>
            <a:r>
              <a:rPr lang="ja-JP" altLang="en-US" dirty="0">
                <a:solidFill>
                  <a:schemeClr val="tx1"/>
                </a:solidFill>
              </a:rPr>
              <a:t>　　（ア）当該臨床研究において、臨床研究の対象者に生じる利益及び負担並びに予測される不利益、</a:t>
            </a:r>
            <a:endParaRPr lang="en-US" altLang="ja-JP" dirty="0">
              <a:solidFill>
                <a:schemeClr val="tx1"/>
              </a:solidFill>
            </a:endParaRPr>
          </a:p>
          <a:p>
            <a:r>
              <a:rPr lang="ja-JP" altLang="en-US" dirty="0">
                <a:solidFill>
                  <a:schemeClr val="tx1"/>
                </a:solidFill>
              </a:rPr>
              <a:t>　　　　　これらの総合 的評価並びに当該負担及び不利益を最小化する対策の倫理的背景や理由 </a:t>
            </a:r>
          </a:p>
          <a:p>
            <a:r>
              <a:rPr lang="ja-JP" altLang="en-US" dirty="0">
                <a:solidFill>
                  <a:schemeClr val="tx1"/>
                </a:solidFill>
              </a:rPr>
              <a:t>　　（イ）研究の実施に伴い、臨床研究の対象者の健康又は子孫に受け継がれ得る遺伝的特徴等に関する</a:t>
            </a:r>
            <a:endParaRPr lang="en-US" altLang="ja-JP" dirty="0">
              <a:solidFill>
                <a:schemeClr val="tx1"/>
              </a:solidFill>
            </a:endParaRPr>
          </a:p>
          <a:p>
            <a:r>
              <a:rPr lang="ja-JP" altLang="en-US" dirty="0">
                <a:solidFill>
                  <a:schemeClr val="tx1"/>
                </a:solidFill>
              </a:rPr>
              <a:t>　　　　　重要な知見 が得られる可能性がある場合には、臨床研究の対象者に係る研究結果（偶発的所見を</a:t>
            </a:r>
            <a:endParaRPr lang="en-US" altLang="ja-JP" dirty="0">
              <a:solidFill>
                <a:schemeClr val="tx1"/>
              </a:solidFill>
            </a:endParaRPr>
          </a:p>
          <a:p>
            <a:r>
              <a:rPr lang="ja-JP" altLang="en-US" dirty="0">
                <a:solidFill>
                  <a:schemeClr val="tx1"/>
                </a:solidFill>
              </a:rPr>
              <a:t>　　　　　含む。）の取扱い </a:t>
            </a:r>
          </a:p>
        </p:txBody>
      </p:sp>
    </p:spTree>
    <p:extLst>
      <p:ext uri="{BB962C8B-B14F-4D97-AF65-F5344CB8AC3E}">
        <p14:creationId xmlns:p14="http://schemas.microsoft.com/office/powerpoint/2010/main" val="422990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十三　記録（データを含む。）の取扱い及び保存に関する事項 </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⑬ 「記録（データを含む。）の取扱い及び保存に関する事項」は、次に掲げるものを含むこと。</a:t>
            </a:r>
            <a:endParaRPr lang="en-US" altLang="ja-JP" dirty="0">
              <a:solidFill>
                <a:schemeClr val="tx1"/>
              </a:solidFill>
            </a:endParaRPr>
          </a:p>
          <a:p>
            <a:r>
              <a:rPr lang="ja-JP" altLang="en-US" dirty="0">
                <a:solidFill>
                  <a:schemeClr val="tx1"/>
                </a:solidFill>
              </a:rPr>
              <a:t> </a:t>
            </a:r>
          </a:p>
          <a:p>
            <a:r>
              <a:rPr lang="ja-JP" altLang="en-US" dirty="0">
                <a:solidFill>
                  <a:schemeClr val="tx1"/>
                </a:solidFill>
              </a:rPr>
              <a:t>　　（ア）利用目的に、他機関に試料・情報を提供することが含まれる場合にはその旨</a:t>
            </a:r>
            <a:endParaRPr lang="en-US" altLang="ja-JP" dirty="0">
              <a:solidFill>
                <a:schemeClr val="tx1"/>
              </a:solidFill>
            </a:endParaRPr>
          </a:p>
          <a:p>
            <a:r>
              <a:rPr lang="ja-JP" altLang="en-US" dirty="0">
                <a:solidFill>
                  <a:schemeClr val="tx1"/>
                </a:solidFill>
              </a:rPr>
              <a:t>　　　　　（ゲノムデータを取得する場合はその旨） </a:t>
            </a:r>
          </a:p>
          <a:p>
            <a:r>
              <a:rPr lang="ja-JP" altLang="en-US" dirty="0">
                <a:solidFill>
                  <a:schemeClr val="tx1"/>
                </a:solidFill>
              </a:rPr>
              <a:t>　　（イ）試料・情報（臨床研究に用いられる情報に係る資料を含む。）の保管及び廃棄の方法 </a:t>
            </a:r>
          </a:p>
        </p:txBody>
      </p:sp>
    </p:spTree>
    <p:extLst>
      <p:ext uri="{BB962C8B-B14F-4D97-AF65-F5344CB8AC3E}">
        <p14:creationId xmlns:p14="http://schemas.microsoft.com/office/powerpoint/2010/main" val="2089773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十四　臨床研究の実施に係る金銭の支払及び補償に関する事項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⑭ 「臨床研究の実施に係る金銭の支払及び補償」は、次に掲げるものを含むこと。</a:t>
            </a:r>
            <a:endParaRPr lang="en-US" altLang="ja-JP" dirty="0">
              <a:solidFill>
                <a:schemeClr val="tx1"/>
              </a:solidFill>
            </a:endParaRPr>
          </a:p>
          <a:p>
            <a:r>
              <a:rPr lang="ja-JP" altLang="en-US" dirty="0">
                <a:solidFill>
                  <a:schemeClr val="tx1"/>
                </a:solidFill>
              </a:rPr>
              <a:t> </a:t>
            </a:r>
          </a:p>
          <a:p>
            <a:r>
              <a:rPr lang="ja-JP" altLang="en-US" dirty="0">
                <a:solidFill>
                  <a:schemeClr val="tx1"/>
                </a:solidFill>
              </a:rPr>
              <a:t>　（ア）保険への加入の有無とその内容 　</a:t>
            </a:r>
          </a:p>
          <a:p>
            <a:r>
              <a:rPr lang="ja-JP" altLang="en-US" dirty="0">
                <a:solidFill>
                  <a:schemeClr val="tx1"/>
                </a:solidFill>
              </a:rPr>
              <a:t>　（イ）保険以外の補償の有無とその内容 </a:t>
            </a:r>
          </a:p>
        </p:txBody>
      </p:sp>
    </p:spTree>
    <p:extLst>
      <p:ext uri="{BB962C8B-B14F-4D97-AF65-F5344CB8AC3E}">
        <p14:creationId xmlns:p14="http://schemas.microsoft.com/office/powerpoint/2010/main" val="2513979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十五　臨床研究に関する情報の公表に関する事項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⑮ 「臨床研究に関する情報の公表」は、次に掲げるものを含むこと。 </a:t>
            </a:r>
            <a:endParaRPr lang="en-US" altLang="ja-JP" dirty="0">
              <a:solidFill>
                <a:schemeClr val="tx1"/>
              </a:solidFill>
            </a:endParaRPr>
          </a:p>
          <a:p>
            <a:endParaRPr lang="ja-JP" altLang="en-US" dirty="0">
              <a:solidFill>
                <a:schemeClr val="tx1"/>
              </a:solidFill>
            </a:endParaRPr>
          </a:p>
          <a:p>
            <a:r>
              <a:rPr lang="ja-JP" altLang="en-US" dirty="0">
                <a:solidFill>
                  <a:schemeClr val="tx1"/>
                </a:solidFill>
              </a:rPr>
              <a:t>　　（ア）厚生労働省が整備するデータベース（以下</a:t>
            </a:r>
            <a:r>
              <a:rPr lang="ja-JP" altLang="en-US" dirty="0">
                <a:solidFill>
                  <a:schemeClr val="tx1"/>
                </a:solidFill>
                <a:latin typeface="+mn-ea"/>
              </a:rPr>
              <a:t>「</a:t>
            </a:r>
            <a:r>
              <a:rPr lang="en-US" altLang="ja-JP" dirty="0" err="1">
                <a:solidFill>
                  <a:schemeClr val="tx1"/>
                </a:solidFill>
                <a:latin typeface="+mn-ea"/>
              </a:rPr>
              <a:t>jRCT</a:t>
            </a:r>
            <a:r>
              <a:rPr lang="ja-JP" altLang="en-US" dirty="0">
                <a:solidFill>
                  <a:schemeClr val="tx1"/>
                </a:solidFill>
                <a:latin typeface="+mn-ea"/>
              </a:rPr>
              <a:t>」（</a:t>
            </a:r>
            <a:r>
              <a:rPr lang="en-US" altLang="ja-JP" dirty="0">
                <a:solidFill>
                  <a:schemeClr val="tx1"/>
                </a:solidFill>
                <a:latin typeface="+mn-ea"/>
              </a:rPr>
              <a:t>Japan Registry of Clinical Trials</a:t>
            </a:r>
            <a:r>
              <a:rPr lang="ja-JP" altLang="en-US" dirty="0">
                <a:solidFill>
                  <a:schemeClr val="tx1"/>
                </a:solidFill>
                <a:latin typeface="+mn-ea"/>
              </a:rPr>
              <a:t>）</a:t>
            </a:r>
            <a:endParaRPr lang="en-US" altLang="ja-JP" dirty="0">
              <a:solidFill>
                <a:schemeClr val="tx1"/>
              </a:solidFill>
              <a:latin typeface="+mn-ea"/>
            </a:endParaRPr>
          </a:p>
          <a:p>
            <a:r>
              <a:rPr lang="ja-JP" altLang="en-US" dirty="0">
                <a:solidFill>
                  <a:schemeClr val="tx1"/>
                </a:solidFill>
              </a:rPr>
              <a:t>　　　　　という。）に記録し、公表する旨 </a:t>
            </a:r>
          </a:p>
          <a:p>
            <a:r>
              <a:rPr lang="ja-JP" altLang="en-US" dirty="0">
                <a:solidFill>
                  <a:schemeClr val="tx1"/>
                </a:solidFill>
              </a:rPr>
              <a:t>　　（イ）資金提供を受けた医薬品等製造販売業者等と臨床研究の結果に関する公表内容及び時期に関する</a:t>
            </a:r>
            <a:endParaRPr lang="en-US" altLang="ja-JP" dirty="0">
              <a:solidFill>
                <a:schemeClr val="tx1"/>
              </a:solidFill>
            </a:endParaRPr>
          </a:p>
          <a:p>
            <a:r>
              <a:rPr lang="ja-JP" altLang="en-US" dirty="0">
                <a:solidFill>
                  <a:schemeClr val="tx1"/>
                </a:solidFill>
              </a:rPr>
              <a:t>　　　　　取り決め がある場合にはその内容 </a:t>
            </a:r>
          </a:p>
        </p:txBody>
      </p:sp>
    </p:spTree>
    <p:extLst>
      <p:ext uri="{BB962C8B-B14F-4D97-AF65-F5344CB8AC3E}">
        <p14:creationId xmlns:p14="http://schemas.microsoft.com/office/powerpoint/2010/main" val="1831504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十六　臨床研究の実施期間</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⑯ 当該臨床研究の開始及び終了の予定日を記載すること。 </a:t>
            </a:r>
          </a:p>
        </p:txBody>
      </p:sp>
    </p:spTree>
    <p:extLst>
      <p:ext uri="{BB962C8B-B14F-4D97-AF65-F5344CB8AC3E}">
        <p14:creationId xmlns:p14="http://schemas.microsoft.com/office/powerpoint/2010/main" val="327067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72355" y="187112"/>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十七　臨床研究の対象者に対する説明及びその同意</a:t>
            </a:r>
            <a:r>
              <a:rPr kumimoji="1" lang="ja-JP" altLang="en-US" sz="900" b="1" dirty="0">
                <a:solidFill>
                  <a:schemeClr val="bg1"/>
                </a:solidFill>
              </a:rPr>
              <a:t>（これらに用いる様式を含む。）</a:t>
            </a:r>
            <a:r>
              <a:rPr kumimoji="1" lang="ja-JP" altLang="en-US" b="1" dirty="0">
                <a:solidFill>
                  <a:schemeClr val="bg1"/>
                </a:solidFill>
              </a:rPr>
              <a:t>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⑰ 「臨床研究の対象者に対する説明及びその同意（これらに用いる様式を含む。）」の記載に当たっては、次に掲げる事項</a:t>
            </a:r>
            <a:endParaRPr lang="en-US" altLang="ja-JP" sz="1600" dirty="0">
              <a:solidFill>
                <a:schemeClr val="tx1"/>
              </a:solidFill>
            </a:endParaRPr>
          </a:p>
          <a:p>
            <a:r>
              <a:rPr lang="ja-JP" altLang="en-US" sz="1600" dirty="0">
                <a:solidFill>
                  <a:schemeClr val="tx1"/>
                </a:solidFill>
              </a:rPr>
              <a:t>　  に留意すること。 </a:t>
            </a:r>
          </a:p>
          <a:p>
            <a:endParaRPr lang="en-US" altLang="ja-JP" sz="1600" dirty="0">
              <a:solidFill>
                <a:schemeClr val="tx1"/>
              </a:solidFill>
            </a:endParaRPr>
          </a:p>
          <a:p>
            <a:r>
              <a:rPr lang="ja-JP" altLang="en-US" sz="1600" dirty="0">
                <a:solidFill>
                  <a:schemeClr val="tx1"/>
                </a:solidFill>
              </a:rPr>
              <a:t>（ア）説明文書及び同意文書の様式は、一の研究計画書について一の様式とすること。なお、多施設共同研究の 様式に</a:t>
            </a:r>
            <a:endParaRPr lang="en-US" altLang="ja-JP" sz="1600" dirty="0">
              <a:solidFill>
                <a:schemeClr val="tx1"/>
              </a:solidFill>
            </a:endParaRPr>
          </a:p>
          <a:p>
            <a:r>
              <a:rPr lang="en-US" altLang="ja-JP" sz="1600" dirty="0">
                <a:solidFill>
                  <a:schemeClr val="tx1"/>
                </a:solidFill>
              </a:rPr>
              <a:t> </a:t>
            </a:r>
            <a:r>
              <a:rPr lang="ja-JP" altLang="en-US" sz="1600" dirty="0">
                <a:solidFill>
                  <a:schemeClr val="tx1"/>
                </a:solidFill>
              </a:rPr>
              <a:t>　　   あっては、各実施医療機関の臨床研究の対象者に対する説明及びその同意に関する記載内容が一致 するよう</a:t>
            </a:r>
            <a:endParaRPr lang="en-US" altLang="ja-JP" sz="1600" dirty="0">
              <a:solidFill>
                <a:schemeClr val="tx1"/>
              </a:solidFill>
            </a:endParaRPr>
          </a:p>
          <a:p>
            <a:r>
              <a:rPr lang="ja-JP" altLang="en-US" sz="1600" dirty="0">
                <a:solidFill>
                  <a:schemeClr val="tx1"/>
                </a:solidFill>
              </a:rPr>
              <a:t>　　　実施医療機関ごとに固有の事項（研究責任医師名や相談窓口の連絡先等）以外の共通する事項を記載すること。 </a:t>
            </a:r>
          </a:p>
          <a:p>
            <a:r>
              <a:rPr lang="ja-JP" altLang="en-US" sz="1600" dirty="0">
                <a:solidFill>
                  <a:schemeClr val="tx1"/>
                </a:solidFill>
              </a:rPr>
              <a:t>（イ）様式は、研究計画書の本文に記載するのではなく、別紙として差し支えない。 </a:t>
            </a:r>
          </a:p>
          <a:p>
            <a:r>
              <a:rPr lang="ja-JP" altLang="en-US" sz="1600" dirty="0">
                <a:solidFill>
                  <a:schemeClr val="tx1"/>
                </a:solidFill>
              </a:rPr>
              <a:t>（ウ）説明文書及び同意文書の様式には、規則第</a:t>
            </a:r>
            <a:r>
              <a:rPr lang="en-US" altLang="ja-JP" sz="1600" dirty="0">
                <a:solidFill>
                  <a:schemeClr val="tx1"/>
                </a:solidFill>
              </a:rPr>
              <a:t>46</a:t>
            </a:r>
            <a:r>
              <a:rPr lang="ja-JP" altLang="en-US" sz="1600" dirty="0">
                <a:solidFill>
                  <a:schemeClr val="tx1"/>
                </a:solidFill>
              </a:rPr>
              <a:t>条に規定する事項を含むこと。 </a:t>
            </a:r>
          </a:p>
          <a:p>
            <a:r>
              <a:rPr lang="ja-JP" altLang="en-US" sz="1600" dirty="0">
                <a:solidFill>
                  <a:schemeClr val="tx1"/>
                </a:solidFill>
              </a:rPr>
              <a:t>（エ）様式の改訂が行われた場合には、研究計画書の改訂番号とは別の改訂番号及び改訂日を記載すること。 </a:t>
            </a:r>
          </a:p>
          <a:p>
            <a:r>
              <a:rPr lang="ja-JP" altLang="en-US" sz="1600" dirty="0">
                <a:solidFill>
                  <a:schemeClr val="tx1"/>
                </a:solidFill>
              </a:rPr>
              <a:t>（オ）（ウ）以外に、次に掲げる事項を含むこと。 </a:t>
            </a:r>
          </a:p>
          <a:p>
            <a:r>
              <a:rPr lang="ja-JP" altLang="en-US" sz="1600" dirty="0">
                <a:solidFill>
                  <a:schemeClr val="tx1"/>
                </a:solidFill>
              </a:rPr>
              <a:t>　　　</a:t>
            </a:r>
            <a:r>
              <a:rPr lang="en-US" altLang="ja-JP" sz="1600" dirty="0">
                <a:solidFill>
                  <a:schemeClr val="tx1"/>
                </a:solidFill>
              </a:rPr>
              <a:t>ⅰ</a:t>
            </a:r>
            <a:r>
              <a:rPr lang="ja-JP" altLang="en-US" sz="1600" dirty="0">
                <a:solidFill>
                  <a:schemeClr val="tx1"/>
                </a:solidFill>
              </a:rPr>
              <a:t>）インフォームド・コンセントを得る手続等 </a:t>
            </a:r>
          </a:p>
          <a:p>
            <a:r>
              <a:rPr lang="ja-JP" altLang="en-US" sz="1600" dirty="0">
                <a:solidFill>
                  <a:schemeClr val="tx1"/>
                </a:solidFill>
              </a:rPr>
              <a:t>　　　</a:t>
            </a:r>
            <a:r>
              <a:rPr lang="en-US" altLang="ja-JP" sz="1600" dirty="0">
                <a:solidFill>
                  <a:schemeClr val="tx1"/>
                </a:solidFill>
              </a:rPr>
              <a:t>ⅱ</a:t>
            </a:r>
            <a:r>
              <a:rPr lang="ja-JP" altLang="en-US" sz="1600" dirty="0">
                <a:solidFill>
                  <a:schemeClr val="tx1"/>
                </a:solidFill>
              </a:rPr>
              <a:t>）代諾者の特定や選定方針等（必要時） </a:t>
            </a:r>
          </a:p>
          <a:p>
            <a:r>
              <a:rPr lang="ja-JP" altLang="en-US" sz="1600" dirty="0">
                <a:solidFill>
                  <a:schemeClr val="tx1"/>
                </a:solidFill>
              </a:rPr>
              <a:t>　　　</a:t>
            </a:r>
            <a:r>
              <a:rPr lang="en-US" altLang="ja-JP" sz="1600" dirty="0">
                <a:solidFill>
                  <a:schemeClr val="tx1"/>
                </a:solidFill>
              </a:rPr>
              <a:t>ⅲ</a:t>
            </a:r>
            <a:r>
              <a:rPr lang="ja-JP" altLang="en-US" sz="1600" dirty="0">
                <a:solidFill>
                  <a:schemeClr val="tx1"/>
                </a:solidFill>
              </a:rPr>
              <a:t>）インフォームド・アセントを得る場合の手続 </a:t>
            </a:r>
          </a:p>
          <a:p>
            <a:r>
              <a:rPr lang="ja-JP" altLang="en-US" sz="1600" dirty="0">
                <a:solidFill>
                  <a:schemeClr val="tx1"/>
                </a:solidFill>
              </a:rPr>
              <a:t>　　　</a:t>
            </a:r>
            <a:r>
              <a:rPr lang="en-US" altLang="ja-JP" sz="1600" dirty="0">
                <a:solidFill>
                  <a:schemeClr val="tx1"/>
                </a:solidFill>
              </a:rPr>
              <a:t>ⅳ</a:t>
            </a:r>
            <a:r>
              <a:rPr lang="ja-JP" altLang="en-US" sz="1600" dirty="0">
                <a:solidFill>
                  <a:schemeClr val="tx1"/>
                </a:solidFill>
              </a:rPr>
              <a:t>）予期される全ての利益と不利益の記載 </a:t>
            </a:r>
          </a:p>
          <a:p>
            <a:r>
              <a:rPr lang="ja-JP" altLang="en-US" sz="1600" dirty="0">
                <a:solidFill>
                  <a:schemeClr val="tx1"/>
                </a:solidFill>
              </a:rPr>
              <a:t>　　　　　</a:t>
            </a:r>
            <a:r>
              <a:rPr lang="en-US" altLang="ja-JP" sz="1600" dirty="0">
                <a:solidFill>
                  <a:schemeClr val="tx1"/>
                </a:solidFill>
              </a:rPr>
              <a:t>※</a:t>
            </a:r>
            <a:r>
              <a:rPr lang="ja-JP" altLang="en-US" sz="1600" dirty="0">
                <a:solidFill>
                  <a:schemeClr val="tx1"/>
                </a:solidFill>
              </a:rPr>
              <a:t>不利益のうち副作用等の種類が多い場合には、様式の別紙として差し支えない。 </a:t>
            </a:r>
          </a:p>
          <a:p>
            <a:r>
              <a:rPr lang="ja-JP" altLang="en-US" sz="1600" dirty="0">
                <a:solidFill>
                  <a:schemeClr val="tx1"/>
                </a:solidFill>
              </a:rPr>
              <a:t>　　　</a:t>
            </a:r>
            <a:r>
              <a:rPr lang="en-US" altLang="ja-JP" sz="1600" dirty="0">
                <a:solidFill>
                  <a:schemeClr val="tx1"/>
                </a:solidFill>
              </a:rPr>
              <a:t>ⅴ</a:t>
            </a:r>
            <a:r>
              <a:rPr lang="ja-JP" altLang="en-US" sz="1600" dirty="0">
                <a:solidFill>
                  <a:schemeClr val="tx1"/>
                </a:solidFill>
              </a:rPr>
              <a:t>）臨床研究の対象者から取得された試料・情報について、臨床研究の対象者等から同意を得る時点では</a:t>
            </a:r>
            <a:endParaRPr lang="en-US" altLang="ja-JP" sz="1600" dirty="0">
              <a:solidFill>
                <a:schemeClr val="tx1"/>
              </a:solidFill>
            </a:endParaRPr>
          </a:p>
          <a:p>
            <a:r>
              <a:rPr lang="ja-JP" altLang="en-US" sz="1600" dirty="0">
                <a:solidFill>
                  <a:schemeClr val="tx1"/>
                </a:solidFill>
              </a:rPr>
              <a:t>　　　　　特定されない将来の研究のために用いられる可能性又は他の研究機関に提供する可能性がある場合には、</a:t>
            </a:r>
            <a:endParaRPr lang="en-US" altLang="ja-JP" sz="1600" dirty="0">
              <a:solidFill>
                <a:schemeClr val="tx1"/>
              </a:solidFill>
            </a:endParaRPr>
          </a:p>
          <a:p>
            <a:r>
              <a:rPr lang="ja-JP" altLang="en-US" sz="1600" dirty="0">
                <a:solidFill>
                  <a:schemeClr val="tx1"/>
                </a:solidFill>
              </a:rPr>
              <a:t>　　　　　その旨と同意を得る時点において想定される内容 </a:t>
            </a:r>
          </a:p>
          <a:p>
            <a:r>
              <a:rPr lang="ja-JP" altLang="en-US" sz="1600" dirty="0">
                <a:solidFill>
                  <a:schemeClr val="tx1"/>
                </a:solidFill>
              </a:rPr>
              <a:t>（カ）臨床研究の対象者となるべき者又は代諾者となるべき者及び立会人が理解できるよう、平易な言葉を用いること。 </a:t>
            </a:r>
          </a:p>
          <a:p>
            <a:r>
              <a:rPr lang="ja-JP" altLang="en-US" sz="1600" dirty="0">
                <a:solidFill>
                  <a:schemeClr val="tx1"/>
                </a:solidFill>
              </a:rPr>
              <a:t>（キ）説明文書及びその同意文書は一体化した文書又は一式の文書とすることが望ましい。 </a:t>
            </a:r>
          </a:p>
          <a:p>
            <a:r>
              <a:rPr lang="ja-JP" altLang="en-US" sz="1600" dirty="0">
                <a:solidFill>
                  <a:schemeClr val="tx1"/>
                </a:solidFill>
              </a:rPr>
              <a:t>（ク）説明文書及びその同意文書の版管理を適切に行うこと。 </a:t>
            </a:r>
          </a:p>
          <a:p>
            <a:r>
              <a:rPr lang="ja-JP" altLang="en-US" sz="1600" dirty="0">
                <a:solidFill>
                  <a:schemeClr val="tx1"/>
                </a:solidFill>
              </a:rPr>
              <a:t>（ケ）研究への参加の継続について臨床研究の対象者又は代諾者の意思に影響を与える可能性のある情報が得られたときは、</a:t>
            </a:r>
            <a:endParaRPr lang="en-US" altLang="ja-JP" sz="1600" dirty="0">
              <a:solidFill>
                <a:schemeClr val="tx1"/>
              </a:solidFill>
            </a:endParaRPr>
          </a:p>
          <a:p>
            <a:r>
              <a:rPr lang="ja-JP" altLang="en-US" sz="1600" dirty="0">
                <a:solidFill>
                  <a:schemeClr val="tx1"/>
                </a:solidFill>
              </a:rPr>
              <a:t>　　　速やかに説明文書を改訂すること。</a:t>
            </a:r>
          </a:p>
        </p:txBody>
      </p:sp>
    </p:spTree>
    <p:extLst>
      <p:ext uri="{BB962C8B-B14F-4D97-AF65-F5344CB8AC3E}">
        <p14:creationId xmlns:p14="http://schemas.microsoft.com/office/powerpoint/2010/main" val="1673007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臨床研究法における研究計画書の記載事項（施行規則第１４条）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① 規則第</a:t>
            </a:r>
            <a:r>
              <a:rPr kumimoji="1" lang="en-US" altLang="ja-JP" dirty="0">
                <a:solidFill>
                  <a:schemeClr val="tx1"/>
                </a:solidFill>
              </a:rPr>
              <a:t>14</a:t>
            </a:r>
            <a:r>
              <a:rPr kumimoji="1" lang="ja-JP" altLang="en-US" dirty="0">
                <a:solidFill>
                  <a:schemeClr val="tx1"/>
                </a:solidFill>
              </a:rPr>
              <a:t>条に規定する研究計画書の記載事項は、臨床研究の内容に応じて記載することとして差し支えない。</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p>
            <a:r>
              <a:rPr kumimoji="1" lang="ja-JP" altLang="en-US" dirty="0">
                <a:solidFill>
                  <a:schemeClr val="tx1"/>
                </a:solidFill>
              </a:rPr>
              <a:t>② 研究計画書には、研究の標題、それを特定する番号及び作成日を記載すること。</a:t>
            </a:r>
            <a:endParaRPr kumimoji="1" lang="en-US" altLang="ja-JP" dirty="0">
              <a:solidFill>
                <a:schemeClr val="tx1"/>
              </a:solidFill>
            </a:endParaRPr>
          </a:p>
          <a:p>
            <a:r>
              <a:rPr kumimoji="1" lang="ja-JP" altLang="en-US" dirty="0">
                <a:solidFill>
                  <a:schemeClr val="tx1"/>
                </a:solidFill>
              </a:rPr>
              <a:t>　 改訂が行われた場合には、改訂番号及び改訂日を記載すること。</a:t>
            </a:r>
            <a:endParaRPr kumimoji="1" lang="en-US" altLang="ja-JP" dirty="0">
              <a:solidFill>
                <a:schemeClr val="tx1"/>
              </a:solidFill>
            </a:endParaRPr>
          </a:p>
          <a:p>
            <a:r>
              <a:rPr kumimoji="1" lang="ja-JP" altLang="en-US" dirty="0">
                <a:solidFill>
                  <a:schemeClr val="tx1"/>
                </a:solidFill>
              </a:rPr>
              <a:t>　 改訂に当たっては、当該改訂後の研究計画書を施行する日を指定し、認定臨床研究審査委員会の承認を</a:t>
            </a:r>
            <a:endParaRPr kumimoji="1" lang="en-US" altLang="ja-JP" dirty="0">
              <a:solidFill>
                <a:schemeClr val="tx1"/>
              </a:solidFill>
            </a:endParaRPr>
          </a:p>
          <a:p>
            <a:r>
              <a:rPr kumimoji="1" lang="en-US" altLang="ja-JP" dirty="0">
                <a:solidFill>
                  <a:schemeClr val="tx1"/>
                </a:solidFill>
              </a:rPr>
              <a:t> </a:t>
            </a:r>
            <a:r>
              <a:rPr kumimoji="1" lang="ja-JP" altLang="en-US" dirty="0">
                <a:solidFill>
                  <a:schemeClr val="tx1"/>
                </a:solidFill>
              </a:rPr>
              <a:t>　受けることとし、全ての実施医療機関において当該施行日以降、改訂後の研究計画書に基づき研究を</a:t>
            </a:r>
            <a:endParaRPr kumimoji="1" lang="en-US" altLang="ja-JP" dirty="0">
              <a:solidFill>
                <a:schemeClr val="tx1"/>
              </a:solidFill>
            </a:endParaRPr>
          </a:p>
          <a:p>
            <a:r>
              <a:rPr kumimoji="1" lang="ja-JP" altLang="en-US" dirty="0">
                <a:solidFill>
                  <a:schemeClr val="tx1"/>
                </a:solidFill>
              </a:rPr>
              <a:t>　 実施すること。改訂番号の管理方法について疑義が生じた場合には、認定臨床研究審査委員会の意見を</a:t>
            </a:r>
            <a:endParaRPr kumimoji="1" lang="en-US" altLang="ja-JP" dirty="0">
              <a:solidFill>
                <a:schemeClr val="tx1"/>
              </a:solidFill>
            </a:endParaRPr>
          </a:p>
          <a:p>
            <a:r>
              <a:rPr kumimoji="1" lang="en-US" altLang="ja-JP" dirty="0">
                <a:solidFill>
                  <a:schemeClr val="tx1"/>
                </a:solidFill>
              </a:rPr>
              <a:t> </a:t>
            </a:r>
            <a:r>
              <a:rPr kumimoji="1" lang="ja-JP" altLang="en-US" dirty="0">
                <a:solidFill>
                  <a:schemeClr val="tx1"/>
                </a:solidFill>
              </a:rPr>
              <a:t>　聴くこと。</a:t>
            </a:r>
            <a:endParaRPr kumimoji="1" lang="en-US" altLang="ja-JP" dirty="0">
              <a:solidFill>
                <a:schemeClr val="tx1"/>
              </a:solidFill>
            </a:endParaRPr>
          </a:p>
          <a:p>
            <a:endParaRPr kumimoji="1" lang="en-US" altLang="ja-JP" dirty="0">
              <a:solidFill>
                <a:schemeClr val="tx1"/>
              </a:solidFill>
            </a:endParaRPr>
          </a:p>
          <a:p>
            <a:r>
              <a:rPr kumimoji="1" lang="ja-JP" altLang="en-US" dirty="0">
                <a:solidFill>
                  <a:srgbClr val="FF0000"/>
                </a:solidFill>
              </a:rPr>
              <a:t>③ 規則第</a:t>
            </a:r>
            <a:r>
              <a:rPr kumimoji="1" lang="en-US" altLang="ja-JP" dirty="0">
                <a:solidFill>
                  <a:srgbClr val="FF0000"/>
                </a:solidFill>
              </a:rPr>
              <a:t>14 </a:t>
            </a:r>
            <a:r>
              <a:rPr kumimoji="1" lang="ja-JP" altLang="en-US" dirty="0">
                <a:solidFill>
                  <a:srgbClr val="FF0000"/>
                </a:solidFill>
              </a:rPr>
              <a:t>条の規定による研究計画書の作成については、厚生労働省の所管する法令の規定に基づく</a:t>
            </a:r>
            <a:endParaRPr kumimoji="1" lang="en-US" altLang="ja-JP" dirty="0">
              <a:solidFill>
                <a:srgbClr val="FF0000"/>
              </a:solidFill>
            </a:endParaRPr>
          </a:p>
          <a:p>
            <a:r>
              <a:rPr kumimoji="1" lang="ja-JP" altLang="en-US" dirty="0">
                <a:solidFill>
                  <a:srgbClr val="FF0000"/>
                </a:solidFill>
              </a:rPr>
              <a:t>　民間事業者等が行う書面の保存等における情報通信の技術の利用に関する省令に基づく電磁的記録の</a:t>
            </a:r>
            <a:endParaRPr kumimoji="1" lang="en-US" altLang="ja-JP" dirty="0">
              <a:solidFill>
                <a:srgbClr val="FF0000"/>
              </a:solidFill>
            </a:endParaRPr>
          </a:p>
          <a:p>
            <a:r>
              <a:rPr kumimoji="1" lang="ja-JP" altLang="en-US" dirty="0">
                <a:solidFill>
                  <a:srgbClr val="FF0000"/>
                </a:solidFill>
              </a:rPr>
              <a:t>　作成を行うことができること。 </a:t>
            </a:r>
          </a:p>
        </p:txBody>
      </p:sp>
    </p:spTree>
    <p:extLst>
      <p:ext uri="{BB962C8B-B14F-4D97-AF65-F5344CB8AC3E}">
        <p14:creationId xmlns:p14="http://schemas.microsoft.com/office/powerpoint/2010/main" val="2358967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F5320-3D43-F0FD-9044-758189609B2D}"/>
            </a:ext>
          </a:extLst>
        </p:cNvPr>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76F565D4-F846-44D9-5568-324B8491F6D0}"/>
              </a:ext>
            </a:extLst>
          </p:cNvPr>
          <p:cNvSpPr/>
          <p:nvPr/>
        </p:nvSpPr>
        <p:spPr>
          <a:xfrm>
            <a:off x="338667" y="187113"/>
            <a:ext cx="11514666" cy="3725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十八　第十二条の二に規定する効果安全性評価委員会を設置した場合にあっては、当該委員会に関する事項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19A8F51A-94A8-319F-2EDE-C2A60BF8FF6A}"/>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rgbClr val="FF0000"/>
                </a:solidFill>
              </a:rPr>
              <a:t>（効果安全性評価委員会）</a:t>
            </a:r>
            <a:endParaRPr lang="en-US" altLang="ja-JP" sz="1600" dirty="0">
              <a:solidFill>
                <a:srgbClr val="FF0000"/>
              </a:solidFill>
            </a:endParaRPr>
          </a:p>
          <a:p>
            <a:r>
              <a:rPr lang="ja-JP" altLang="en-US" sz="1600" dirty="0">
                <a:solidFill>
                  <a:srgbClr val="FF0000"/>
                </a:solidFill>
              </a:rPr>
              <a:t>第十二条の二　統括管理者は、臨床研究の実施に関し、その効果及び安全性を評価し、継続の適否又は実施計画の</a:t>
            </a:r>
            <a:endParaRPr lang="en-US" altLang="ja-JP" sz="1600" dirty="0">
              <a:solidFill>
                <a:srgbClr val="FF0000"/>
              </a:solidFill>
            </a:endParaRPr>
          </a:p>
          <a:p>
            <a:r>
              <a:rPr lang="ja-JP" altLang="en-US" sz="1600" dirty="0">
                <a:solidFill>
                  <a:srgbClr val="FF0000"/>
                </a:solidFill>
              </a:rPr>
              <a:t>　　　　　　　変更について審議させるため、効果安全性評価委員会を設置することができる。</a:t>
            </a:r>
            <a:endParaRPr lang="en-US" altLang="ja-JP" sz="1600" dirty="0">
              <a:solidFill>
                <a:srgbClr val="FF0000"/>
              </a:solidFill>
            </a:endParaRPr>
          </a:p>
          <a:p>
            <a:r>
              <a:rPr lang="ja-JP" altLang="en-US" sz="1600" dirty="0">
                <a:solidFill>
                  <a:srgbClr val="FF0000"/>
                </a:solidFill>
              </a:rPr>
              <a:t>　　　　　２　統括管理者は、前項の規定により効果安全性評価委員会を設置する場合には、その委員として、</a:t>
            </a:r>
            <a:endParaRPr lang="en-US" altLang="ja-JP" sz="1600" dirty="0">
              <a:solidFill>
                <a:srgbClr val="FF0000"/>
              </a:solidFill>
            </a:endParaRPr>
          </a:p>
          <a:p>
            <a:r>
              <a:rPr lang="ja-JP" altLang="en-US" sz="1600" dirty="0">
                <a:solidFill>
                  <a:srgbClr val="FF0000"/>
                </a:solidFill>
              </a:rPr>
              <a:t>　　　　　　　当該効果安全性評価委員会による評価に係る臨床研究に関与する医薬品等製造販売業者等と密接な</a:t>
            </a:r>
            <a:endParaRPr lang="en-US" altLang="ja-JP" sz="1600" dirty="0">
              <a:solidFill>
                <a:srgbClr val="FF0000"/>
              </a:solidFill>
            </a:endParaRPr>
          </a:p>
          <a:p>
            <a:r>
              <a:rPr lang="ja-JP" altLang="en-US" sz="1600" dirty="0">
                <a:solidFill>
                  <a:srgbClr val="FF0000"/>
                </a:solidFill>
              </a:rPr>
              <a:t>　　　　　　　関係を有している者を指名してはならない。</a:t>
            </a:r>
            <a:endParaRPr lang="en-US" altLang="ja-JP" sz="1600" dirty="0">
              <a:solidFill>
                <a:srgbClr val="FF0000"/>
              </a:solidFill>
            </a:endParaRPr>
          </a:p>
          <a:p>
            <a:r>
              <a:rPr lang="ja-JP" altLang="en-US" sz="1600" dirty="0">
                <a:solidFill>
                  <a:srgbClr val="FF0000"/>
                </a:solidFill>
              </a:rPr>
              <a:t>　　　　　３　統括管理者は、第一項の規定により効果安全性評価委員会を設置した場合には、効果安全性評価委員会の</a:t>
            </a:r>
            <a:endParaRPr lang="en-US" altLang="ja-JP" sz="1600" dirty="0">
              <a:solidFill>
                <a:srgbClr val="FF0000"/>
              </a:solidFill>
            </a:endParaRPr>
          </a:p>
          <a:p>
            <a:r>
              <a:rPr lang="ja-JP" altLang="en-US" sz="1600" dirty="0">
                <a:solidFill>
                  <a:srgbClr val="FF0000"/>
                </a:solidFill>
              </a:rPr>
              <a:t>　　　　　　　審議に関する手順書を作成し、これに従って審議を行わせなければならない。</a:t>
            </a:r>
            <a:endParaRPr lang="en-US" altLang="ja-JP" sz="1600" dirty="0">
              <a:solidFill>
                <a:srgbClr val="FF0000"/>
              </a:solidFill>
            </a:endParaRPr>
          </a:p>
          <a:p>
            <a:r>
              <a:rPr lang="ja-JP" altLang="en-US" sz="1600" dirty="0">
                <a:solidFill>
                  <a:srgbClr val="FF0000"/>
                </a:solidFill>
              </a:rPr>
              <a:t>　　　　　４　統括管理者は、前項の審議を行ったときは、その審議の記録を作成し、これを保存しなければならない。</a:t>
            </a:r>
            <a:endParaRPr lang="en-US" altLang="ja-JP" sz="1600" dirty="0">
              <a:solidFill>
                <a:srgbClr val="FF0000"/>
              </a:solidFill>
            </a:endParaRPr>
          </a:p>
          <a:p>
            <a:endParaRPr lang="en-US" altLang="ja-JP" sz="1600" dirty="0">
              <a:solidFill>
                <a:srgbClr val="FF0000"/>
              </a:solidFill>
            </a:endParaRPr>
          </a:p>
          <a:p>
            <a:r>
              <a:rPr lang="ja-JP" altLang="en-US" sz="1600" dirty="0">
                <a:solidFill>
                  <a:srgbClr val="FF0000"/>
                </a:solidFill>
              </a:rPr>
              <a:t>規則第</a:t>
            </a:r>
            <a:r>
              <a:rPr lang="en-US" altLang="ja-JP" sz="1600" dirty="0">
                <a:solidFill>
                  <a:srgbClr val="FF0000"/>
                </a:solidFill>
              </a:rPr>
              <a:t>12</a:t>
            </a:r>
            <a:r>
              <a:rPr lang="ja-JP" altLang="en-US" sz="1600" dirty="0">
                <a:solidFill>
                  <a:srgbClr val="FF0000"/>
                </a:solidFill>
              </a:rPr>
              <a:t>条の２関係</a:t>
            </a:r>
          </a:p>
          <a:p>
            <a:r>
              <a:rPr lang="ja-JP" altLang="en-US" sz="1600" dirty="0">
                <a:solidFill>
                  <a:srgbClr val="FF0000"/>
                </a:solidFill>
              </a:rPr>
              <a:t>効果安全性評価委員会を設置するにあたっては、次に掲げる事項を満たす必要がある。</a:t>
            </a:r>
          </a:p>
          <a:p>
            <a:r>
              <a:rPr lang="ja-JP" altLang="en-US" sz="1600" dirty="0">
                <a:solidFill>
                  <a:srgbClr val="FF0000"/>
                </a:solidFill>
              </a:rPr>
              <a:t>①　効果安全性評価委員会は、統括管理者、研究責任医師、研究分担医師及び規則第</a:t>
            </a:r>
            <a:r>
              <a:rPr lang="en-US" altLang="ja-JP" sz="1600" dirty="0">
                <a:solidFill>
                  <a:srgbClr val="FF0000"/>
                </a:solidFill>
              </a:rPr>
              <a:t>12 </a:t>
            </a:r>
            <a:r>
              <a:rPr lang="ja-JP" altLang="en-US" sz="1600" dirty="0">
                <a:solidFill>
                  <a:srgbClr val="FF0000"/>
                </a:solidFill>
              </a:rPr>
              <a:t>条第３項に定める医師又は</a:t>
            </a:r>
            <a:endParaRPr lang="en-US" altLang="ja-JP" sz="1600" dirty="0">
              <a:solidFill>
                <a:srgbClr val="FF0000"/>
              </a:solidFill>
            </a:endParaRPr>
          </a:p>
          <a:p>
            <a:r>
              <a:rPr lang="ja-JP" altLang="en-US" sz="1600" dirty="0">
                <a:solidFill>
                  <a:srgbClr val="FF0000"/>
                </a:solidFill>
              </a:rPr>
              <a:t>　　歯科医師から独立した委員会として設置しなければならない。</a:t>
            </a:r>
          </a:p>
          <a:p>
            <a:r>
              <a:rPr lang="ja-JP" altLang="en-US" sz="1600" dirty="0">
                <a:solidFill>
                  <a:srgbClr val="FF0000"/>
                </a:solidFill>
              </a:rPr>
              <a:t>②　効果安全性評価委員会は、特定臨床研究の進行、安全性データ及び重要な有効性エンドポイントを適当な間隔で</a:t>
            </a:r>
            <a:endParaRPr lang="en-US" altLang="ja-JP" sz="1600" dirty="0">
              <a:solidFill>
                <a:srgbClr val="FF0000"/>
              </a:solidFill>
            </a:endParaRPr>
          </a:p>
          <a:p>
            <a:r>
              <a:rPr lang="ja-JP" altLang="en-US" sz="1600" dirty="0">
                <a:solidFill>
                  <a:srgbClr val="FF0000"/>
                </a:solidFill>
              </a:rPr>
              <a:t>　　評価しなければならない。</a:t>
            </a:r>
          </a:p>
          <a:p>
            <a:r>
              <a:rPr lang="ja-JP" altLang="en-US" sz="1600" dirty="0">
                <a:solidFill>
                  <a:srgbClr val="FF0000"/>
                </a:solidFill>
              </a:rPr>
              <a:t>③　効果安全性評価委員会の体制について、次に掲げる者は規則第</a:t>
            </a:r>
            <a:r>
              <a:rPr lang="en-US" altLang="ja-JP" sz="1600" dirty="0">
                <a:solidFill>
                  <a:srgbClr val="FF0000"/>
                </a:solidFill>
              </a:rPr>
              <a:t>12 </a:t>
            </a:r>
            <a:r>
              <a:rPr lang="ja-JP" altLang="en-US" sz="1600" dirty="0">
                <a:solidFill>
                  <a:srgbClr val="FF0000"/>
                </a:solidFill>
              </a:rPr>
              <a:t>条の２第２項の「密接な関係を有している者」に</a:t>
            </a:r>
            <a:endParaRPr lang="en-US" altLang="ja-JP" sz="1600" dirty="0">
              <a:solidFill>
                <a:srgbClr val="FF0000"/>
              </a:solidFill>
            </a:endParaRPr>
          </a:p>
          <a:p>
            <a:r>
              <a:rPr lang="ja-JP" altLang="en-US" sz="1600" dirty="0">
                <a:solidFill>
                  <a:srgbClr val="FF0000"/>
                </a:solidFill>
              </a:rPr>
              <a:t>　　該当するため、委員になることはできない。</a:t>
            </a:r>
          </a:p>
          <a:p>
            <a:r>
              <a:rPr lang="ja-JP" altLang="en-US" sz="1600" dirty="0">
                <a:solidFill>
                  <a:srgbClr val="FF0000"/>
                </a:solidFill>
              </a:rPr>
              <a:t>（ア）統括管理者、研究責任医師、研究分担医師又は規則第</a:t>
            </a:r>
            <a:r>
              <a:rPr lang="en-US" altLang="ja-JP" sz="1600" dirty="0">
                <a:solidFill>
                  <a:srgbClr val="FF0000"/>
                </a:solidFill>
              </a:rPr>
              <a:t>12 </a:t>
            </a:r>
            <a:r>
              <a:rPr lang="ja-JP" altLang="en-US" sz="1600" dirty="0">
                <a:solidFill>
                  <a:srgbClr val="FF0000"/>
                </a:solidFill>
              </a:rPr>
              <a:t>条第３項に定める医師若しくは歯科医師</a:t>
            </a:r>
          </a:p>
          <a:p>
            <a:r>
              <a:rPr lang="ja-JP" altLang="en-US" sz="1600" dirty="0">
                <a:solidFill>
                  <a:srgbClr val="FF0000"/>
                </a:solidFill>
              </a:rPr>
              <a:t>（イ）当該実施計画に記載された認定臨床研究審査委員会の委員</a:t>
            </a:r>
          </a:p>
          <a:p>
            <a:r>
              <a:rPr lang="ja-JP" altLang="en-US" sz="1600" dirty="0">
                <a:solidFill>
                  <a:srgbClr val="FF0000"/>
                </a:solidFill>
              </a:rPr>
              <a:t>（ウ）当該特定臨床研究における実施医療機関の長</a:t>
            </a:r>
          </a:p>
          <a:p>
            <a:r>
              <a:rPr lang="ja-JP" altLang="en-US" sz="1600" dirty="0">
                <a:solidFill>
                  <a:srgbClr val="FF0000"/>
                </a:solidFill>
              </a:rPr>
              <a:t>（エ）当該特定臨床研究に係る医薬品等製造販売業者又はその特殊関係者</a:t>
            </a:r>
          </a:p>
        </p:txBody>
      </p:sp>
    </p:spTree>
    <p:extLst>
      <p:ext uri="{BB962C8B-B14F-4D97-AF65-F5344CB8AC3E}">
        <p14:creationId xmlns:p14="http://schemas.microsoft.com/office/powerpoint/2010/main" val="1370725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72355" y="187112"/>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rPr>
              <a:t>十九　前各号に掲げるもののほか、臨床研究の適正な実施のために必要な事項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schemeClr val="tx1"/>
              </a:solidFill>
            </a:endParaRPr>
          </a:p>
          <a:p>
            <a:r>
              <a:rPr lang="ja-JP" altLang="en-US" dirty="0">
                <a:solidFill>
                  <a:schemeClr val="tx1"/>
                </a:solidFill>
              </a:rPr>
              <a:t>⑱ 「臨床研究の適正な実施のために必要な事項」は、次に掲げるものを含むこと。</a:t>
            </a:r>
            <a:endParaRPr lang="en-US" altLang="ja-JP" dirty="0">
              <a:solidFill>
                <a:schemeClr val="tx1"/>
              </a:solidFill>
            </a:endParaRPr>
          </a:p>
          <a:p>
            <a:r>
              <a:rPr lang="ja-JP" altLang="en-US" dirty="0">
                <a:solidFill>
                  <a:schemeClr val="tx1"/>
                </a:solidFill>
              </a:rPr>
              <a:t> </a:t>
            </a:r>
          </a:p>
          <a:p>
            <a:r>
              <a:rPr lang="ja-JP" altLang="en-US" dirty="0">
                <a:solidFill>
                  <a:schemeClr val="tx1"/>
                </a:solidFill>
              </a:rPr>
              <a:t>（ア）規則第</a:t>
            </a:r>
            <a:r>
              <a:rPr lang="en-US" altLang="ja-JP" dirty="0">
                <a:solidFill>
                  <a:schemeClr val="tx1"/>
                </a:solidFill>
              </a:rPr>
              <a:t>21</a:t>
            </a:r>
            <a:r>
              <a:rPr lang="ja-JP" altLang="en-US" dirty="0">
                <a:solidFill>
                  <a:schemeClr val="tx1"/>
                </a:solidFill>
              </a:rPr>
              <a:t>条（利益相反管理計画の作成等）各号</a:t>
            </a:r>
            <a:r>
              <a:rPr lang="en-US" altLang="ja-JP" dirty="0">
                <a:solidFill>
                  <a:schemeClr val="tx1"/>
                </a:solidFill>
              </a:rPr>
              <a:t>※</a:t>
            </a:r>
            <a:r>
              <a:rPr lang="ja-JP" altLang="en-US" dirty="0">
                <a:solidFill>
                  <a:schemeClr val="tx1"/>
                </a:solidFill>
              </a:rPr>
              <a:t>に規定する関与の有無とその内容 </a:t>
            </a:r>
          </a:p>
          <a:p>
            <a:r>
              <a:rPr lang="ja-JP" altLang="en-US" dirty="0">
                <a:solidFill>
                  <a:schemeClr val="tx1"/>
                </a:solidFill>
              </a:rPr>
              <a:t>（イ）規則第</a:t>
            </a:r>
            <a:r>
              <a:rPr lang="en-US" altLang="ja-JP" dirty="0">
                <a:solidFill>
                  <a:schemeClr val="tx1"/>
                </a:solidFill>
              </a:rPr>
              <a:t>50</a:t>
            </a:r>
            <a:r>
              <a:rPr lang="ja-JP" altLang="en-US" dirty="0">
                <a:solidFill>
                  <a:schemeClr val="tx1"/>
                </a:solidFill>
              </a:rPr>
              <a:t>条（緊急状況下における救命的な内容の臨床研究など、特定臨床研究を行う場合に説明及び</a:t>
            </a:r>
            <a:endParaRPr lang="en-US" altLang="ja-JP" dirty="0">
              <a:solidFill>
                <a:schemeClr val="tx1"/>
              </a:solidFill>
            </a:endParaRPr>
          </a:p>
          <a:p>
            <a:r>
              <a:rPr lang="ja-JP" altLang="en-US" dirty="0">
                <a:solidFill>
                  <a:schemeClr val="tx1"/>
                </a:solidFill>
              </a:rPr>
              <a:t>　　　同意が不要な場合等）の規定による臨床研究を実施しようとする場合には、同条に掲げる要件の全てを</a:t>
            </a:r>
            <a:endParaRPr lang="en-US" altLang="ja-JP" dirty="0">
              <a:solidFill>
                <a:schemeClr val="tx1"/>
              </a:solidFill>
            </a:endParaRPr>
          </a:p>
          <a:p>
            <a:r>
              <a:rPr lang="ja-JP" altLang="en-US" dirty="0">
                <a:solidFill>
                  <a:schemeClr val="tx1"/>
                </a:solidFill>
              </a:rPr>
              <a:t>　　　満たしていることについて判断する方法</a:t>
            </a:r>
            <a:endParaRPr lang="en-US" altLang="ja-JP" dirty="0">
              <a:solidFill>
                <a:schemeClr val="tx1"/>
              </a:solidFill>
            </a:endParaRPr>
          </a:p>
          <a:p>
            <a:endParaRPr lang="ja-JP" altLang="en-US" sz="1200" dirty="0">
              <a:solidFill>
                <a:schemeClr val="tx1"/>
              </a:solidFill>
            </a:endParaRPr>
          </a:p>
          <a:p>
            <a:r>
              <a:rPr lang="en-US" altLang="ja-JP" sz="1200" dirty="0">
                <a:solidFill>
                  <a:schemeClr val="tx1"/>
                </a:solidFill>
              </a:rPr>
              <a:t>※</a:t>
            </a:r>
            <a:r>
              <a:rPr lang="ja-JP" altLang="en-US" sz="1200" dirty="0">
                <a:solidFill>
                  <a:schemeClr val="tx1"/>
                </a:solidFill>
              </a:rPr>
              <a:t>臨床研究法施行規則より（利益相反管理計画の作成等）</a:t>
            </a:r>
            <a:endParaRPr lang="en-US" altLang="ja-JP" sz="1200" dirty="0">
              <a:solidFill>
                <a:schemeClr val="tx1"/>
              </a:solidFill>
            </a:endParaRPr>
          </a:p>
          <a:p>
            <a:r>
              <a:rPr lang="ja-JP" altLang="en-US" sz="1200" dirty="0">
                <a:solidFill>
                  <a:schemeClr val="tx1"/>
                </a:solidFill>
              </a:rPr>
              <a:t>第二十一条　</a:t>
            </a:r>
            <a:r>
              <a:rPr lang="ja-JP" altLang="en-US" sz="1200" dirty="0">
                <a:solidFill>
                  <a:srgbClr val="FF0000"/>
                </a:solidFill>
              </a:rPr>
              <a:t>総括管理者</a:t>
            </a:r>
            <a:r>
              <a:rPr lang="ja-JP" altLang="en-US" sz="1200" dirty="0">
                <a:solidFill>
                  <a:schemeClr val="tx1"/>
                </a:solidFill>
              </a:rPr>
              <a:t>は、次に掲げる関与についての適切な取扱いの基準（以下「利益相反管理基準」という。）を定めなければならない。 </a:t>
            </a:r>
            <a:endParaRPr lang="en-US" altLang="ja-JP" sz="1200" dirty="0">
              <a:solidFill>
                <a:schemeClr val="tx1"/>
              </a:solidFill>
            </a:endParaRPr>
          </a:p>
          <a:p>
            <a:r>
              <a:rPr lang="ja-JP" altLang="en-US" sz="1200" dirty="0">
                <a:solidFill>
                  <a:schemeClr val="tx1"/>
                </a:solidFill>
              </a:rPr>
              <a:t>　　　　　　一　当該</a:t>
            </a:r>
            <a:r>
              <a:rPr lang="ja-JP" altLang="en-US" sz="1200" dirty="0">
                <a:solidFill>
                  <a:srgbClr val="FF0000"/>
                </a:solidFill>
              </a:rPr>
              <a:t>総括管理者</a:t>
            </a:r>
            <a:r>
              <a:rPr lang="ja-JP" altLang="en-US" sz="1200" dirty="0">
                <a:solidFill>
                  <a:schemeClr val="tx1"/>
                </a:solidFill>
              </a:rPr>
              <a:t>が実施する臨床研究に対する医薬品等製造販売業者等（医薬品等製造販売業者又はその特殊関係者をいう。以下同じ。）による</a:t>
            </a:r>
            <a:endParaRPr lang="en-US" altLang="ja-JP" sz="1200" dirty="0">
              <a:solidFill>
                <a:schemeClr val="tx1"/>
              </a:solidFill>
            </a:endParaRPr>
          </a:p>
          <a:p>
            <a:r>
              <a:rPr lang="ja-JP" altLang="en-US" sz="1200" dirty="0">
                <a:solidFill>
                  <a:schemeClr val="tx1"/>
                </a:solidFill>
              </a:rPr>
              <a:t>　　　　　　　　研究資金等の提供その他の関与</a:t>
            </a:r>
          </a:p>
          <a:p>
            <a:r>
              <a:rPr lang="ja-JP" altLang="en-US" sz="1200" dirty="0">
                <a:solidFill>
                  <a:schemeClr val="tx1"/>
                </a:solidFill>
              </a:rPr>
              <a:t>　　　　　　二　当該</a:t>
            </a:r>
            <a:r>
              <a:rPr lang="ja-JP" altLang="en-US" sz="1200" dirty="0">
                <a:solidFill>
                  <a:srgbClr val="FF0000"/>
                </a:solidFill>
              </a:rPr>
              <a:t>総括管理者</a:t>
            </a:r>
            <a:r>
              <a:rPr lang="ja-JP" altLang="en-US" sz="1200" dirty="0">
                <a:solidFill>
                  <a:schemeClr val="tx1"/>
                </a:solidFill>
              </a:rPr>
              <a:t>が実施する臨床研究に従事する者（</a:t>
            </a:r>
            <a:r>
              <a:rPr lang="ja-JP" altLang="en-US" sz="1200" dirty="0">
                <a:solidFill>
                  <a:srgbClr val="FF0000"/>
                </a:solidFill>
              </a:rPr>
              <a:t>当該統括管理者（法人又は団体の場合を除く。以下この号及び次項において同じ。） 、</a:t>
            </a:r>
            <a:endParaRPr lang="en-US" altLang="ja-JP" sz="1200" dirty="0">
              <a:solidFill>
                <a:srgbClr val="FF0000"/>
              </a:solidFill>
            </a:endParaRPr>
          </a:p>
          <a:p>
            <a:r>
              <a:rPr lang="ja-JP" altLang="en-US" sz="1200" dirty="0">
                <a:solidFill>
                  <a:schemeClr val="tx1"/>
                </a:solidFill>
              </a:rPr>
              <a:t>　　　　　　　　研究責任医師、研究分担医師及び統計的な解析を行うことに責任を有する者に限る。）、</a:t>
            </a:r>
            <a:r>
              <a:rPr lang="ja-JP" altLang="en-US" sz="1200" dirty="0">
                <a:solidFill>
                  <a:srgbClr val="FF0000"/>
                </a:solidFill>
              </a:rPr>
              <a:t>第十二条第三項の規定により統括管理者が定める医師又は</a:t>
            </a:r>
            <a:endParaRPr lang="en-US" altLang="ja-JP" sz="1200" dirty="0">
              <a:solidFill>
                <a:srgbClr val="FF0000"/>
              </a:solidFill>
            </a:endParaRPr>
          </a:p>
          <a:p>
            <a:r>
              <a:rPr lang="ja-JP" altLang="en-US" sz="1200" dirty="0">
                <a:solidFill>
                  <a:srgbClr val="FF0000"/>
                </a:solidFill>
              </a:rPr>
              <a:t>　　　　　　　　歯科医師</a:t>
            </a:r>
            <a:r>
              <a:rPr lang="ja-JP" altLang="en-US" sz="1200" dirty="0">
                <a:solidFill>
                  <a:schemeClr val="tx1"/>
                </a:solidFill>
              </a:rPr>
              <a:t>及び研究計画書に記載されている者であって、当該臨床研究を実施することによって利益を得ることが明白な者に対する当該臨床研究に</a:t>
            </a:r>
            <a:endParaRPr lang="en-US" altLang="ja-JP" sz="1200" dirty="0">
              <a:solidFill>
                <a:schemeClr val="tx1"/>
              </a:solidFill>
            </a:endParaRPr>
          </a:p>
          <a:p>
            <a:r>
              <a:rPr lang="ja-JP" altLang="en-US" sz="1200" dirty="0">
                <a:solidFill>
                  <a:schemeClr val="tx1"/>
                </a:solidFill>
              </a:rPr>
              <a:t>　　　　　　　　用いる医薬品等の製造販売をし、又はしようとする医薬品等製造販売業者等による寄附金、原稿執筆及び講演その他の業務に対する報酬の提供</a:t>
            </a:r>
            <a:endParaRPr lang="en-US" altLang="ja-JP" sz="1200" dirty="0">
              <a:solidFill>
                <a:schemeClr val="tx1"/>
              </a:solidFill>
            </a:endParaRPr>
          </a:p>
          <a:p>
            <a:r>
              <a:rPr lang="ja-JP" altLang="en-US" sz="1200" dirty="0">
                <a:solidFill>
                  <a:schemeClr val="tx1"/>
                </a:solidFill>
              </a:rPr>
              <a:t>　　　　　　　　その 他の関与 </a:t>
            </a:r>
          </a:p>
          <a:p>
            <a:r>
              <a:rPr lang="ja-JP" altLang="en-US" sz="1200" dirty="0">
                <a:solidFill>
                  <a:schemeClr val="tx1"/>
                </a:solidFill>
              </a:rPr>
              <a:t>　　　　２　実施医療機関の管理者又は所属機関の長は、前項の関与が確認された場合には、利益相反管理基準の確認及び当該利益相反管理基準に基づく前項の</a:t>
            </a:r>
            <a:endParaRPr lang="en-US" altLang="ja-JP" sz="1200" dirty="0">
              <a:solidFill>
                <a:schemeClr val="tx1"/>
              </a:solidFill>
            </a:endParaRPr>
          </a:p>
          <a:p>
            <a:r>
              <a:rPr lang="ja-JP" altLang="en-US" sz="1200" dirty="0">
                <a:solidFill>
                  <a:schemeClr val="tx1"/>
                </a:solidFill>
              </a:rPr>
              <a:t>　　　　　　関与の事実関係についての確認を行い、当該確認の結果（助言、勧告その他の措置が必要な場合にあっては、当該措置の内容を含む。）を記載した</a:t>
            </a:r>
            <a:endParaRPr lang="en-US" altLang="ja-JP" sz="1200" dirty="0">
              <a:solidFill>
                <a:schemeClr val="tx1"/>
              </a:solidFill>
            </a:endParaRPr>
          </a:p>
          <a:p>
            <a:r>
              <a:rPr lang="ja-JP" altLang="en-US" sz="1200" dirty="0">
                <a:solidFill>
                  <a:schemeClr val="tx1"/>
                </a:solidFill>
              </a:rPr>
              <a:t>　　　　　　報告書を</a:t>
            </a:r>
            <a:r>
              <a:rPr lang="ja-JP" altLang="en-US" sz="1200" dirty="0">
                <a:solidFill>
                  <a:srgbClr val="FF0000"/>
                </a:solidFill>
              </a:rPr>
              <a:t>総括管理者</a:t>
            </a:r>
            <a:r>
              <a:rPr lang="ja-JP" altLang="en-US" sz="1200" dirty="0">
                <a:solidFill>
                  <a:schemeClr val="tx1"/>
                </a:solidFill>
              </a:rPr>
              <a:t>に提出しなければならない。</a:t>
            </a:r>
            <a:endParaRPr lang="en-US" altLang="ja-JP" sz="1200" dirty="0">
              <a:solidFill>
                <a:schemeClr val="tx1"/>
              </a:solidFill>
            </a:endParaRPr>
          </a:p>
          <a:p>
            <a:r>
              <a:rPr lang="ja-JP" altLang="en-US" sz="1200" dirty="0">
                <a:solidFill>
                  <a:schemeClr val="tx1"/>
                </a:solidFill>
              </a:rPr>
              <a:t>　　　　３　</a:t>
            </a:r>
            <a:r>
              <a:rPr lang="ja-JP" altLang="en-US" sz="1200" dirty="0">
                <a:solidFill>
                  <a:srgbClr val="FF0000"/>
                </a:solidFill>
              </a:rPr>
              <a:t>統括管理者（法人又は団体に限る。）は、実施する臨床研究において第一項第三号の関与がある場合には、当該事実関係を記載した報告書を</a:t>
            </a:r>
            <a:endParaRPr lang="en-US" altLang="ja-JP" sz="1200" dirty="0">
              <a:solidFill>
                <a:srgbClr val="FF0000"/>
              </a:solidFill>
            </a:endParaRPr>
          </a:p>
          <a:p>
            <a:r>
              <a:rPr lang="ja-JP" altLang="en-US" sz="1200" dirty="0">
                <a:solidFill>
                  <a:srgbClr val="FF0000"/>
                </a:solidFill>
              </a:rPr>
              <a:t>　　　　　　作成しなければならない。</a:t>
            </a:r>
            <a:r>
              <a:rPr lang="ja-JP" altLang="en-US" sz="1200" dirty="0">
                <a:solidFill>
                  <a:schemeClr val="tx1"/>
                </a:solidFill>
              </a:rPr>
              <a:t> </a:t>
            </a:r>
          </a:p>
          <a:p>
            <a:r>
              <a:rPr lang="ja-JP" altLang="en-US" sz="1200" dirty="0">
                <a:solidFill>
                  <a:schemeClr val="tx1"/>
                </a:solidFill>
              </a:rPr>
              <a:t>　　　　</a:t>
            </a:r>
            <a:r>
              <a:rPr lang="ja-JP" altLang="en-US" sz="1200" dirty="0">
                <a:solidFill>
                  <a:srgbClr val="FF0000"/>
                </a:solidFill>
              </a:rPr>
              <a:t>４</a:t>
            </a:r>
            <a:r>
              <a:rPr lang="ja-JP" altLang="en-US" sz="1200" dirty="0">
                <a:solidFill>
                  <a:schemeClr val="tx1"/>
                </a:solidFill>
              </a:rPr>
              <a:t>　</a:t>
            </a:r>
            <a:r>
              <a:rPr lang="ja-JP" altLang="en-US" sz="1200" dirty="0">
                <a:solidFill>
                  <a:srgbClr val="FF0000"/>
                </a:solidFill>
              </a:rPr>
              <a:t>統括管理者（法人又は団体に限る。）</a:t>
            </a:r>
            <a:r>
              <a:rPr lang="ja-JP" altLang="en-US" sz="1200" dirty="0">
                <a:solidFill>
                  <a:schemeClr val="tx1"/>
                </a:solidFill>
              </a:rPr>
              <a:t>は、前項に規定する報告書の内容も踏まえ、第一項の関与についての適切な取扱いの方法を具体的に定めた計画</a:t>
            </a:r>
            <a:endParaRPr lang="en-US" altLang="ja-JP" sz="1200" dirty="0">
              <a:solidFill>
                <a:schemeClr val="tx1"/>
              </a:solidFill>
            </a:endParaRPr>
          </a:p>
          <a:p>
            <a:r>
              <a:rPr lang="ja-JP" altLang="en-US" sz="1200" dirty="0">
                <a:solidFill>
                  <a:schemeClr val="tx1"/>
                </a:solidFill>
              </a:rPr>
              <a:t>　　　　　　（前項の報告書に助言、勧告その他の　措置が記載されている場合にあっては、その内容を含む。以下「利益相反管理計画」という）を作成しなければ</a:t>
            </a:r>
            <a:endParaRPr lang="en-US" altLang="ja-JP" sz="1200" dirty="0">
              <a:solidFill>
                <a:schemeClr val="tx1"/>
              </a:solidFill>
            </a:endParaRPr>
          </a:p>
          <a:p>
            <a:r>
              <a:rPr lang="ja-JP" altLang="en-US" sz="1200" dirty="0">
                <a:solidFill>
                  <a:schemeClr val="tx1"/>
                </a:solidFill>
              </a:rPr>
              <a:t>　　　　　　ならない。</a:t>
            </a:r>
          </a:p>
          <a:p>
            <a:r>
              <a:rPr lang="ja-JP" altLang="en-US" sz="1200" dirty="0">
                <a:solidFill>
                  <a:schemeClr val="tx1"/>
                </a:solidFill>
              </a:rPr>
              <a:t>　　　　５　特定臨床研究を実施する</a:t>
            </a:r>
            <a:r>
              <a:rPr lang="ja-JP" altLang="en-US" sz="1200" dirty="0">
                <a:solidFill>
                  <a:srgbClr val="FF0000"/>
                </a:solidFill>
              </a:rPr>
              <a:t>総括管理者</a:t>
            </a:r>
            <a:r>
              <a:rPr lang="ja-JP" altLang="en-US" sz="1200" dirty="0">
                <a:solidFill>
                  <a:schemeClr val="tx1"/>
                </a:solidFill>
              </a:rPr>
              <a:t>は、利益相反管理基準及び利益相反管理計画について、認定臨床研究審査委員会の意見を聴かなければならない。</a:t>
            </a:r>
          </a:p>
          <a:p>
            <a:r>
              <a:rPr lang="ja-JP" altLang="en-US" sz="1200" dirty="0">
                <a:solidFill>
                  <a:schemeClr val="tx1"/>
                </a:solidFill>
              </a:rPr>
              <a:t>　　　　６　</a:t>
            </a:r>
            <a:r>
              <a:rPr lang="ja-JP" altLang="en-US" sz="1200" dirty="0">
                <a:solidFill>
                  <a:srgbClr val="FF0000"/>
                </a:solidFill>
              </a:rPr>
              <a:t>総括管理者</a:t>
            </a:r>
            <a:r>
              <a:rPr lang="ja-JP" altLang="en-US" sz="1200" dirty="0">
                <a:solidFill>
                  <a:schemeClr val="tx1"/>
                </a:solidFill>
              </a:rPr>
              <a:t>は、第一項の関与について、利益相反管理基準及び利益相反管理計画に基づき、適切な管理を行わなければならない。 </a:t>
            </a:r>
          </a:p>
          <a:p>
            <a:r>
              <a:rPr lang="ja-JP" altLang="en-US" sz="1200" dirty="0">
                <a:solidFill>
                  <a:schemeClr val="tx1"/>
                </a:solidFill>
              </a:rPr>
              <a:t>　　　　７　研究代表医師は、第一項の規定により利益相反管理基準を定めたときは、これを研究責任医師に通知しなければならない。 </a:t>
            </a:r>
            <a:endParaRPr lang="ja-JP" altLang="en-US" sz="1100" dirty="0">
              <a:solidFill>
                <a:schemeClr val="tx1"/>
              </a:solidFill>
            </a:endParaRPr>
          </a:p>
        </p:txBody>
      </p:sp>
    </p:spTree>
    <p:extLst>
      <p:ext uri="{BB962C8B-B14F-4D97-AF65-F5344CB8AC3E}">
        <p14:creationId xmlns:p14="http://schemas.microsoft.com/office/powerpoint/2010/main" val="727039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F19859-046E-B11C-2260-DA89216480AB}"/>
            </a:ext>
          </a:extLst>
        </p:cNvPr>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23F35C0-AB27-AE6E-07D1-A7A2D0A6381D}"/>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rgbClr val="FF0000"/>
                </a:solidFill>
              </a:rPr>
              <a:t>⑲　医療機器に係る臨床研究のうち、以下の全ての事項を満たす臨床研究については、厳格には被験医療機器</a:t>
            </a:r>
            <a:endParaRPr lang="en-US" altLang="ja-JP" dirty="0">
              <a:solidFill>
                <a:srgbClr val="FF0000"/>
              </a:solidFill>
            </a:endParaRPr>
          </a:p>
          <a:p>
            <a:r>
              <a:rPr lang="ja-JP" altLang="en-US" dirty="0">
                <a:solidFill>
                  <a:srgbClr val="FF0000"/>
                </a:solidFill>
              </a:rPr>
              <a:t>　　が変化しており、同一の医療機器とはいえないものの、一連の医療機器として一の研究計画書に以下に掲</a:t>
            </a:r>
            <a:endParaRPr lang="en-US" altLang="ja-JP" dirty="0">
              <a:solidFill>
                <a:srgbClr val="FF0000"/>
              </a:solidFill>
            </a:endParaRPr>
          </a:p>
          <a:p>
            <a:r>
              <a:rPr lang="ja-JP" altLang="en-US" dirty="0">
                <a:solidFill>
                  <a:srgbClr val="FF0000"/>
                </a:solidFill>
              </a:rPr>
              <a:t>　　げる全ての事項が記載されていることをもって、一連の医療機器の評価を行う臨床研究として、一の研究</a:t>
            </a:r>
            <a:endParaRPr lang="en-US" altLang="ja-JP" dirty="0">
              <a:solidFill>
                <a:srgbClr val="FF0000"/>
              </a:solidFill>
            </a:endParaRPr>
          </a:p>
          <a:p>
            <a:r>
              <a:rPr lang="ja-JP" altLang="en-US" dirty="0">
                <a:solidFill>
                  <a:srgbClr val="FF0000"/>
                </a:solidFill>
              </a:rPr>
              <a:t>　　計画書により研究を実施して差し支えない。</a:t>
            </a:r>
          </a:p>
          <a:p>
            <a:endParaRPr lang="en-US" altLang="ja-JP" dirty="0">
              <a:solidFill>
                <a:srgbClr val="FF0000"/>
              </a:solidFill>
            </a:endParaRPr>
          </a:p>
          <a:p>
            <a:r>
              <a:rPr lang="ja-JP" altLang="en-US" dirty="0">
                <a:solidFill>
                  <a:srgbClr val="FF0000"/>
                </a:solidFill>
              </a:rPr>
              <a:t>　　このような研究を実施する場合には、研究計画中に以下の事項の全てを満たすように記載すること。</a:t>
            </a:r>
          </a:p>
          <a:p>
            <a:r>
              <a:rPr lang="ja-JP" altLang="en-US" dirty="0">
                <a:solidFill>
                  <a:srgbClr val="FF0000"/>
                </a:solidFill>
              </a:rPr>
              <a:t>（ア）対象となる医療機器の構造・原材料又はその両方を変化させることにより、構造・原材料の最適化を</a:t>
            </a:r>
            <a:endParaRPr lang="en-US" altLang="ja-JP" dirty="0">
              <a:solidFill>
                <a:srgbClr val="FF0000"/>
              </a:solidFill>
            </a:endParaRPr>
          </a:p>
          <a:p>
            <a:r>
              <a:rPr lang="ja-JP" altLang="en-US" dirty="0">
                <a:solidFill>
                  <a:srgbClr val="FF0000"/>
                </a:solidFill>
              </a:rPr>
              <a:t>　　　図ることを目的とする研究デザインとなっていること。</a:t>
            </a:r>
          </a:p>
          <a:p>
            <a:r>
              <a:rPr lang="ja-JP" altLang="en-US" dirty="0">
                <a:solidFill>
                  <a:srgbClr val="FF0000"/>
                </a:solidFill>
              </a:rPr>
              <a:t>（イ）最適化を行うに際し変化させる範囲（変更範囲：</a:t>
            </a:r>
            <a:r>
              <a:rPr lang="en-US" altLang="ja-JP" dirty="0">
                <a:solidFill>
                  <a:srgbClr val="FF0000"/>
                </a:solidFill>
              </a:rPr>
              <a:t>design </a:t>
            </a:r>
            <a:r>
              <a:rPr lang="en-US" altLang="ja-JP" dirty="0" err="1">
                <a:solidFill>
                  <a:srgbClr val="FF0000"/>
                </a:solidFill>
              </a:rPr>
              <a:t>spacedesign</a:t>
            </a:r>
            <a:r>
              <a:rPr lang="en-US" altLang="ja-JP" dirty="0">
                <a:solidFill>
                  <a:srgbClr val="FF0000"/>
                </a:solidFill>
              </a:rPr>
              <a:t> space</a:t>
            </a:r>
            <a:r>
              <a:rPr lang="ja-JP" altLang="en-US" dirty="0">
                <a:solidFill>
                  <a:srgbClr val="FF0000"/>
                </a:solidFill>
              </a:rPr>
              <a:t>）については、その変化の</a:t>
            </a:r>
            <a:endParaRPr lang="en-US" altLang="ja-JP" dirty="0">
              <a:solidFill>
                <a:srgbClr val="FF0000"/>
              </a:solidFill>
            </a:endParaRPr>
          </a:p>
          <a:p>
            <a:r>
              <a:rPr lang="ja-JP" altLang="en-US" dirty="0">
                <a:solidFill>
                  <a:srgbClr val="FF0000"/>
                </a:solidFill>
              </a:rPr>
              <a:t>　　　意図に応じた適切な範囲を設定し、当該範囲内における変化が臨床研究の対象者に対する安全性に</a:t>
            </a:r>
            <a:endParaRPr lang="en-US" altLang="ja-JP" dirty="0">
              <a:solidFill>
                <a:srgbClr val="FF0000"/>
              </a:solidFill>
            </a:endParaRPr>
          </a:p>
          <a:p>
            <a:r>
              <a:rPr lang="ja-JP" altLang="en-US" dirty="0">
                <a:solidFill>
                  <a:srgbClr val="FF0000"/>
                </a:solidFill>
              </a:rPr>
              <a:t>　　　明らかな変化を生じないことが科学的に検証されていること。</a:t>
            </a:r>
          </a:p>
          <a:p>
            <a:r>
              <a:rPr lang="ja-JP" altLang="en-US" dirty="0">
                <a:solidFill>
                  <a:srgbClr val="FF0000"/>
                </a:solidFill>
              </a:rPr>
              <a:t>（ウ）一連の変更した医療機器を臨床研究の対象者に適用する際には、よりリスクが小さいと考えられる順に</a:t>
            </a:r>
            <a:endParaRPr lang="en-US" altLang="ja-JP" dirty="0">
              <a:solidFill>
                <a:srgbClr val="FF0000"/>
              </a:solidFill>
            </a:endParaRPr>
          </a:p>
          <a:p>
            <a:r>
              <a:rPr lang="ja-JP" altLang="en-US" dirty="0">
                <a:solidFill>
                  <a:srgbClr val="FF0000"/>
                </a:solidFill>
              </a:rPr>
              <a:t>　　　適用し、適用の都度、安全性を順次検証した上で次の構造・原材料の医療機器を適用する研究デザイン</a:t>
            </a:r>
            <a:endParaRPr lang="en-US" altLang="ja-JP" dirty="0">
              <a:solidFill>
                <a:srgbClr val="FF0000"/>
              </a:solidFill>
            </a:endParaRPr>
          </a:p>
          <a:p>
            <a:r>
              <a:rPr lang="ja-JP" altLang="en-US" dirty="0">
                <a:solidFill>
                  <a:srgbClr val="FF0000"/>
                </a:solidFill>
              </a:rPr>
              <a:t>　　　になっていること。</a:t>
            </a:r>
          </a:p>
          <a:p>
            <a:endParaRPr lang="en-US" altLang="ja-JP" dirty="0">
              <a:solidFill>
                <a:srgbClr val="FF0000"/>
              </a:solidFill>
            </a:endParaRPr>
          </a:p>
          <a:p>
            <a:r>
              <a:rPr lang="ja-JP" altLang="en-US" dirty="0">
                <a:solidFill>
                  <a:srgbClr val="FF0000"/>
                </a:solidFill>
              </a:rPr>
              <a:t>　　なお、変更範囲に含まれる医療機器によって、臨床試験の対象者に対するリスクが大きく異なる場合には</a:t>
            </a:r>
            <a:endParaRPr lang="en-US" altLang="ja-JP" dirty="0">
              <a:solidFill>
                <a:srgbClr val="FF0000"/>
              </a:solidFill>
            </a:endParaRPr>
          </a:p>
          <a:p>
            <a:r>
              <a:rPr lang="ja-JP" altLang="en-US" dirty="0">
                <a:solidFill>
                  <a:srgbClr val="FF0000"/>
                </a:solidFill>
              </a:rPr>
              <a:t>　　一つの臨床研究の研究計画書として評価することはできないため、別の臨床試験計画とすること。</a:t>
            </a:r>
          </a:p>
        </p:txBody>
      </p:sp>
    </p:spTree>
    <p:extLst>
      <p:ext uri="{BB962C8B-B14F-4D97-AF65-F5344CB8AC3E}">
        <p14:creationId xmlns:p14="http://schemas.microsoft.com/office/powerpoint/2010/main" val="3062635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一　　臨床研究の実施体制に関する事項 </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schemeClr val="tx1"/>
              </a:solidFill>
            </a:endParaRPr>
          </a:p>
          <a:p>
            <a:r>
              <a:rPr lang="ja-JP" altLang="en-US" dirty="0">
                <a:solidFill>
                  <a:schemeClr val="tx1"/>
                </a:solidFill>
              </a:rPr>
              <a:t>① 「臨床研究の実施体制」は、次に掲げるものを含むこと。 </a:t>
            </a:r>
          </a:p>
          <a:p>
            <a:r>
              <a:rPr lang="ja-JP" altLang="en-US" dirty="0">
                <a:solidFill>
                  <a:schemeClr val="tx1"/>
                </a:solidFill>
              </a:rPr>
              <a:t>　　なお、認定臨床研究審査委員会の審査の効率性の観点から、未承認又は適応外の医薬品等を用いた</a:t>
            </a:r>
            <a:endParaRPr lang="en-US" altLang="ja-JP" dirty="0">
              <a:solidFill>
                <a:schemeClr val="tx1"/>
              </a:solidFill>
            </a:endParaRPr>
          </a:p>
          <a:p>
            <a:r>
              <a:rPr lang="ja-JP" altLang="en-US" dirty="0">
                <a:solidFill>
                  <a:schemeClr val="tx1"/>
                </a:solidFill>
              </a:rPr>
              <a:t>　　臨床研究において、実施医療機関が追加される可能性がある場合には、当該臨床研究を実施できる</a:t>
            </a:r>
            <a:endParaRPr lang="en-US" altLang="ja-JP" dirty="0">
              <a:solidFill>
                <a:schemeClr val="tx1"/>
              </a:solidFill>
            </a:endParaRPr>
          </a:p>
          <a:p>
            <a:r>
              <a:rPr lang="ja-JP" altLang="en-US" dirty="0">
                <a:solidFill>
                  <a:schemeClr val="tx1"/>
                </a:solidFill>
              </a:rPr>
              <a:t>　　実施医療機関の要件を記載するよう努めること。 </a:t>
            </a:r>
            <a:endParaRPr lang="en-US" altLang="ja-JP" dirty="0">
              <a:solidFill>
                <a:schemeClr val="tx1"/>
              </a:solidFill>
            </a:endParaRPr>
          </a:p>
          <a:p>
            <a:r>
              <a:rPr lang="ja-JP" altLang="en-US" dirty="0">
                <a:solidFill>
                  <a:srgbClr val="FF0000"/>
                </a:solidFill>
              </a:rPr>
              <a:t>　　（ア）統括管理者が法人又は団体にあっては名称及び代表者の氏名、並びに住所及び連絡先。</a:t>
            </a:r>
            <a:endParaRPr lang="en-US" altLang="ja-JP" dirty="0">
              <a:solidFill>
                <a:srgbClr val="FF0000"/>
              </a:solidFill>
            </a:endParaRPr>
          </a:p>
          <a:p>
            <a:r>
              <a:rPr lang="ja-JP" altLang="en-US" dirty="0">
                <a:solidFill>
                  <a:srgbClr val="FF0000"/>
                </a:solidFill>
              </a:rPr>
              <a:t>　　　　　個人にあっては、氏名及び職名、並びに所属機関の所在地及び連絡先</a:t>
            </a:r>
          </a:p>
          <a:p>
            <a:r>
              <a:rPr lang="ja-JP" altLang="en-US" dirty="0">
                <a:solidFill>
                  <a:srgbClr val="FF0000"/>
                </a:solidFill>
              </a:rPr>
              <a:t>　　（イ）統括管理者が医師又は歯科医師でない場合に医学に関する知識の基づく必要な助言を</a:t>
            </a:r>
            <a:endParaRPr lang="en-US" altLang="ja-JP" dirty="0">
              <a:solidFill>
                <a:srgbClr val="FF0000"/>
              </a:solidFill>
            </a:endParaRPr>
          </a:p>
          <a:p>
            <a:r>
              <a:rPr lang="ja-JP" altLang="en-US" dirty="0">
                <a:solidFill>
                  <a:srgbClr val="FF0000"/>
                </a:solidFill>
              </a:rPr>
              <a:t>　　　　　求めることができる医師又は歯科医師の氏名及び所属機関</a:t>
            </a:r>
            <a:endParaRPr lang="en-US" altLang="ja-JP" dirty="0">
              <a:solidFill>
                <a:srgbClr val="FF0000"/>
              </a:solidFill>
            </a:endParaRPr>
          </a:p>
          <a:p>
            <a:r>
              <a:rPr lang="ja-JP" altLang="en-US" dirty="0">
                <a:solidFill>
                  <a:schemeClr val="tx1"/>
                </a:solidFill>
              </a:rPr>
              <a:t>　　（</a:t>
            </a:r>
            <a:r>
              <a:rPr lang="ja-JP" altLang="en-US" dirty="0">
                <a:solidFill>
                  <a:srgbClr val="FF0000"/>
                </a:solidFill>
              </a:rPr>
              <a:t>ウ</a:t>
            </a:r>
            <a:r>
              <a:rPr lang="ja-JP" altLang="en-US" dirty="0">
                <a:solidFill>
                  <a:schemeClr val="tx1"/>
                </a:solidFill>
              </a:rPr>
              <a:t>）研究責任医師の氏名及び職名、並びに医療機関の所在地及び連絡先 </a:t>
            </a:r>
          </a:p>
          <a:p>
            <a:r>
              <a:rPr lang="ja-JP" altLang="en-US" dirty="0">
                <a:solidFill>
                  <a:schemeClr val="tx1"/>
                </a:solidFill>
              </a:rPr>
              <a:t>　　（</a:t>
            </a:r>
            <a:r>
              <a:rPr lang="ja-JP" altLang="en-US" dirty="0">
                <a:solidFill>
                  <a:srgbClr val="FF0000"/>
                </a:solidFill>
              </a:rPr>
              <a:t>エ</a:t>
            </a:r>
            <a:r>
              <a:rPr lang="ja-JP" altLang="en-US" dirty="0">
                <a:solidFill>
                  <a:schemeClr val="tx1"/>
                </a:solidFill>
              </a:rPr>
              <a:t>）データマネジメント、統計解析、モニタリング及び監査に関する責任者、研究・開発計画支援</a:t>
            </a:r>
            <a:endParaRPr lang="en-US" altLang="ja-JP" dirty="0">
              <a:solidFill>
                <a:schemeClr val="tx1"/>
              </a:solidFill>
            </a:endParaRPr>
          </a:p>
          <a:p>
            <a:r>
              <a:rPr lang="ja-JP" altLang="en-US" dirty="0">
                <a:solidFill>
                  <a:schemeClr val="tx1"/>
                </a:solidFill>
              </a:rPr>
              <a:t>　　　　　担当者、調整管理実務担当者の氏名、職名及び連絡先</a:t>
            </a:r>
            <a:endParaRPr lang="en-US" altLang="ja-JP" dirty="0">
              <a:solidFill>
                <a:schemeClr val="tx1"/>
              </a:solidFill>
            </a:endParaRPr>
          </a:p>
          <a:p>
            <a:r>
              <a:rPr lang="ja-JP" altLang="en-US" dirty="0">
                <a:solidFill>
                  <a:schemeClr val="tx1"/>
                </a:solidFill>
              </a:rPr>
              <a:t>　　</a:t>
            </a:r>
            <a:r>
              <a:rPr lang="ja-JP" altLang="en-US" dirty="0">
                <a:solidFill>
                  <a:srgbClr val="FF0000"/>
                </a:solidFill>
              </a:rPr>
              <a:t>（オ）共同で統括管理者の責務を負う者</a:t>
            </a:r>
            <a:endParaRPr lang="en-US" altLang="ja-JP" dirty="0">
              <a:solidFill>
                <a:srgbClr val="FF0000"/>
              </a:solidFill>
            </a:endParaRPr>
          </a:p>
          <a:p>
            <a:endParaRPr lang="ja-JP" altLang="en-US" dirty="0">
              <a:solidFill>
                <a:schemeClr val="tx1"/>
              </a:solidFill>
            </a:endParaRPr>
          </a:p>
          <a:p>
            <a:r>
              <a:rPr lang="ja-JP" altLang="en-US" sz="1200" dirty="0">
                <a:solidFill>
                  <a:schemeClr val="tx1"/>
                </a:solidFill>
              </a:rPr>
              <a:t>　　注１ 「研究・開発計画支援担当者」とは、研究全体の方向性を明確にし、着想から戦略策定、成果の公表（又は実用化）までの一連のプロセスの </a:t>
            </a:r>
          </a:p>
          <a:p>
            <a:r>
              <a:rPr lang="ja-JP" altLang="en-US" sz="1200" dirty="0">
                <a:solidFill>
                  <a:schemeClr val="tx1"/>
                </a:solidFill>
              </a:rPr>
              <a:t>　　　　　効率的な計画・運営と、必要な複数の臨床研究及び基礎研究等の最適化を支援する者であって、臨床薬理学（特に薬効評価、研究倫理）、</a:t>
            </a:r>
            <a:endParaRPr lang="en-US" altLang="ja-JP" sz="1200" dirty="0">
              <a:solidFill>
                <a:schemeClr val="tx1"/>
              </a:solidFill>
            </a:endParaRPr>
          </a:p>
          <a:p>
            <a:r>
              <a:rPr lang="ja-JP" altLang="en-US" sz="1200" dirty="0">
                <a:solidFill>
                  <a:schemeClr val="tx1"/>
                </a:solidFill>
              </a:rPr>
              <a:t>　　　　　一 般的臨床診療あるいは臨床研究関連法令に関する見地から臨床研究計画（又は開発戦略）に批判的評価を加え、臨床開発計画に基づく最も</a:t>
            </a:r>
            <a:endParaRPr lang="en-US" altLang="ja-JP" sz="1200" dirty="0">
              <a:solidFill>
                <a:schemeClr val="tx1"/>
              </a:solidFill>
            </a:endParaRPr>
          </a:p>
          <a:p>
            <a:r>
              <a:rPr lang="ja-JP" altLang="en-US" sz="1200" dirty="0">
                <a:solidFill>
                  <a:schemeClr val="tx1"/>
                </a:solidFill>
              </a:rPr>
              <a:t>　　　　　有効で効率的な（最適化された）臨床研究計画の基本骨格の作成を支援する者をいう。 </a:t>
            </a:r>
          </a:p>
          <a:p>
            <a:r>
              <a:rPr lang="ja-JP" altLang="en-US" sz="1200" dirty="0">
                <a:solidFill>
                  <a:schemeClr val="tx1"/>
                </a:solidFill>
              </a:rPr>
              <a:t>　　注２ 「調整管理実務担当者」とは、臨床研究の計画的かつ効率的な運営管理に関する知識及び手法に基づき臨床研究を円滑に運営する者をいう。 </a:t>
            </a:r>
          </a:p>
          <a:p>
            <a:r>
              <a:rPr lang="ja-JP" altLang="en-US" sz="1200" dirty="0">
                <a:solidFill>
                  <a:schemeClr val="tx1"/>
                </a:solidFill>
              </a:rPr>
              <a:t>　　</a:t>
            </a:r>
            <a:r>
              <a:rPr lang="ja-JP" altLang="en-US" sz="1200" dirty="0">
                <a:solidFill>
                  <a:srgbClr val="FF0000"/>
                </a:solidFill>
              </a:rPr>
              <a:t>注３ 「共同で統括管理者の責務を負う者」とは、統括管理者を置いた上で複数設定することが可能であるが、研究全体の責務を負う者は統括管理者となる。</a:t>
            </a:r>
            <a:endParaRPr lang="en-US" altLang="ja-JP" sz="1200" dirty="0">
              <a:solidFill>
                <a:srgbClr val="FF0000"/>
              </a:solidFill>
            </a:endParaRPr>
          </a:p>
          <a:p>
            <a:r>
              <a:rPr lang="ja-JP" altLang="en-US" sz="1200" dirty="0">
                <a:solidFill>
                  <a:srgbClr val="FF0000"/>
                </a:solidFill>
              </a:rPr>
              <a:t>　　　　 「共同で統括管理者の責務を負う者」に、製造販売業者等も該当することがある。</a:t>
            </a:r>
            <a:endParaRPr lang="en-US" altLang="ja-JP" sz="1200" dirty="0">
              <a:solidFill>
                <a:srgbClr val="FF0000"/>
              </a:solidFill>
            </a:endParaRPr>
          </a:p>
          <a:p>
            <a:r>
              <a:rPr lang="ja-JP" altLang="en-US" sz="1200" dirty="0">
                <a:solidFill>
                  <a:schemeClr val="tx1"/>
                </a:solidFill>
              </a:rPr>
              <a:t> </a:t>
            </a:r>
          </a:p>
          <a:p>
            <a:r>
              <a:rPr lang="ja-JP" altLang="en-US" dirty="0">
                <a:solidFill>
                  <a:schemeClr val="tx1"/>
                </a:solidFill>
              </a:rPr>
              <a:t>（</a:t>
            </a:r>
            <a:r>
              <a:rPr lang="ja-JP" altLang="en-US" dirty="0">
                <a:solidFill>
                  <a:srgbClr val="FF0000"/>
                </a:solidFill>
              </a:rPr>
              <a:t>カ</a:t>
            </a:r>
            <a:r>
              <a:rPr lang="ja-JP" altLang="en-US" dirty="0">
                <a:solidFill>
                  <a:schemeClr val="tx1"/>
                </a:solidFill>
              </a:rPr>
              <a:t>）その他臨床研究に関連する臨床検査施設並びに医学的及び技術的部門・機関の名称及び所在地 </a:t>
            </a:r>
          </a:p>
          <a:p>
            <a:r>
              <a:rPr lang="ja-JP" altLang="en-US" dirty="0">
                <a:solidFill>
                  <a:schemeClr val="tx1"/>
                </a:solidFill>
              </a:rPr>
              <a:t>（</a:t>
            </a:r>
            <a:r>
              <a:rPr lang="ja-JP" altLang="en-US" dirty="0">
                <a:solidFill>
                  <a:srgbClr val="FF0000"/>
                </a:solidFill>
              </a:rPr>
              <a:t>キ</a:t>
            </a:r>
            <a:r>
              <a:rPr lang="ja-JP" altLang="en-US" dirty="0">
                <a:solidFill>
                  <a:schemeClr val="tx1"/>
                </a:solidFill>
              </a:rPr>
              <a:t>）開発業務受託機関に業務を委託する場合には、開発業務受託機関の名称及び所在地並びに委託する</a:t>
            </a:r>
            <a:endParaRPr lang="en-US" altLang="ja-JP" dirty="0">
              <a:solidFill>
                <a:schemeClr val="tx1"/>
              </a:solidFill>
            </a:endParaRPr>
          </a:p>
          <a:p>
            <a:r>
              <a:rPr lang="ja-JP" altLang="en-US" dirty="0">
                <a:solidFill>
                  <a:schemeClr val="tx1"/>
                </a:solidFill>
              </a:rPr>
              <a:t>　　　業務の内容及び監督方法 </a:t>
            </a:r>
            <a:endParaRPr kumimoji="1" lang="ja-JP" altLang="en-US" dirty="0">
              <a:solidFill>
                <a:schemeClr val="tx1"/>
              </a:solidFill>
            </a:endParaRPr>
          </a:p>
        </p:txBody>
      </p:sp>
    </p:spTree>
    <p:extLst>
      <p:ext uri="{BB962C8B-B14F-4D97-AF65-F5344CB8AC3E}">
        <p14:creationId xmlns:p14="http://schemas.microsoft.com/office/powerpoint/2010/main" val="400081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ea1JpnKorPlain" startAt="2"/>
            </a:pPr>
            <a:r>
              <a:rPr kumimoji="1" lang="ja-JP" altLang="en-US" b="1" dirty="0">
                <a:solidFill>
                  <a:schemeClr val="bg1"/>
                </a:solidFill>
              </a:rPr>
              <a:t>臨床研究の背景に関する事項</a:t>
            </a:r>
            <a:r>
              <a:rPr kumimoji="1" lang="ja-JP" altLang="en-US" sz="1200" b="1" dirty="0">
                <a:solidFill>
                  <a:schemeClr val="bg1"/>
                </a:solidFill>
              </a:rPr>
              <a:t>（当該臨床研究に用いる医薬品等の概要に関する事項を含む。） </a:t>
            </a:r>
            <a:endParaRPr kumimoji="1" lang="ja-JP" altLang="en-US"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7"/>
            <a:ext cx="11537244" cy="431715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schemeClr val="tx1"/>
              </a:solidFill>
            </a:endParaRPr>
          </a:p>
          <a:p>
            <a:r>
              <a:rPr lang="ja-JP" altLang="en-US" dirty="0">
                <a:solidFill>
                  <a:schemeClr val="tx1"/>
                </a:solidFill>
              </a:rPr>
              <a:t>② 「臨床研究の背景」は、当該臨床研究の必要性及び課題設定を明確化する観点から、</a:t>
            </a:r>
            <a:endParaRPr lang="en-US" altLang="ja-JP" dirty="0">
              <a:solidFill>
                <a:schemeClr val="tx1"/>
              </a:solidFill>
            </a:endParaRPr>
          </a:p>
          <a:p>
            <a:r>
              <a:rPr lang="ja-JP" altLang="en-US" dirty="0">
                <a:solidFill>
                  <a:schemeClr val="tx1"/>
                </a:solidFill>
              </a:rPr>
              <a:t>　　以下に掲げる点につい て、参考文献、根拠データ等に基づき、分かりやすく簡潔に記載すること。 </a:t>
            </a:r>
          </a:p>
          <a:p>
            <a:r>
              <a:rPr lang="ja-JP" altLang="en-US" dirty="0">
                <a:solidFill>
                  <a:schemeClr val="tx1"/>
                </a:solidFill>
              </a:rPr>
              <a:t> </a:t>
            </a:r>
          </a:p>
          <a:p>
            <a:r>
              <a:rPr lang="ja-JP" altLang="en-US" dirty="0">
                <a:solidFill>
                  <a:schemeClr val="tx1"/>
                </a:solidFill>
              </a:rPr>
              <a:t>（ア）国内外における対象疾患の状況（対象疾患に関する疫学データを含む。） </a:t>
            </a:r>
            <a:endParaRPr lang="en-US" altLang="ja-JP" dirty="0">
              <a:solidFill>
                <a:schemeClr val="tx1"/>
              </a:solidFill>
            </a:endParaRPr>
          </a:p>
          <a:p>
            <a:r>
              <a:rPr lang="ja-JP" altLang="en-US" dirty="0">
                <a:solidFill>
                  <a:schemeClr val="tx1"/>
                </a:solidFill>
              </a:rPr>
              <a:t>（イ）これまでに実施されてきた標準治療の経緯及び内容</a:t>
            </a:r>
            <a:endParaRPr lang="en-US" altLang="ja-JP" dirty="0">
              <a:solidFill>
                <a:schemeClr val="tx1"/>
              </a:solidFill>
            </a:endParaRPr>
          </a:p>
          <a:p>
            <a:r>
              <a:rPr lang="ja-JP" altLang="en-US" dirty="0">
                <a:solidFill>
                  <a:schemeClr val="tx1"/>
                </a:solidFill>
              </a:rPr>
              <a:t>（ウ）現在の標準治療の内容及び治療成績</a:t>
            </a:r>
            <a:endParaRPr lang="en-US" altLang="ja-JP" dirty="0">
              <a:solidFill>
                <a:schemeClr val="tx1"/>
              </a:solidFill>
            </a:endParaRPr>
          </a:p>
          <a:p>
            <a:r>
              <a:rPr lang="ja-JP" altLang="en-US" dirty="0">
                <a:solidFill>
                  <a:schemeClr val="tx1"/>
                </a:solidFill>
              </a:rPr>
              <a:t>（エ）当該臨床研究の必要性につながる、現在の標準治療の課題、不明点等</a:t>
            </a:r>
            <a:endParaRPr lang="en-US" altLang="ja-JP" dirty="0">
              <a:solidFill>
                <a:schemeClr val="tx1"/>
              </a:solidFill>
            </a:endParaRPr>
          </a:p>
          <a:p>
            <a:r>
              <a:rPr lang="ja-JP" altLang="en-US" dirty="0">
                <a:solidFill>
                  <a:schemeClr val="tx1"/>
                </a:solidFill>
              </a:rPr>
              <a:t>（オ）当該臨床研究に用いる医薬品等に関する以下の情報</a:t>
            </a:r>
            <a:endParaRPr lang="en-US" altLang="ja-JP" dirty="0">
              <a:solidFill>
                <a:schemeClr val="tx1"/>
              </a:solidFill>
            </a:endParaRPr>
          </a:p>
          <a:p>
            <a:r>
              <a:rPr lang="ja-JP" altLang="en-US" dirty="0">
                <a:solidFill>
                  <a:schemeClr val="tx1"/>
                </a:solidFill>
              </a:rPr>
              <a:t>　　    </a:t>
            </a:r>
            <a:r>
              <a:rPr lang="en-US" altLang="ja-JP" dirty="0">
                <a:solidFill>
                  <a:schemeClr val="tx1"/>
                </a:solidFill>
              </a:rPr>
              <a:t>ⅰ</a:t>
            </a:r>
            <a:r>
              <a:rPr lang="ja-JP" altLang="en-US" dirty="0">
                <a:solidFill>
                  <a:schemeClr val="tx1"/>
                </a:solidFill>
              </a:rPr>
              <a:t>）当該医薬品等の名称（一般名及び販売名）</a:t>
            </a:r>
            <a:endParaRPr lang="en-US" altLang="ja-JP" dirty="0">
              <a:solidFill>
                <a:schemeClr val="tx1"/>
              </a:solidFill>
            </a:endParaRPr>
          </a:p>
          <a:p>
            <a:r>
              <a:rPr lang="ja-JP" altLang="en-US" dirty="0">
                <a:solidFill>
                  <a:schemeClr val="tx1"/>
                </a:solidFill>
              </a:rPr>
              <a:t>　　    </a:t>
            </a:r>
            <a:r>
              <a:rPr lang="en-US" altLang="ja-JP" dirty="0">
                <a:solidFill>
                  <a:schemeClr val="tx1"/>
                </a:solidFill>
              </a:rPr>
              <a:t>ⅱ</a:t>
            </a:r>
            <a:r>
              <a:rPr lang="ja-JP" altLang="en-US" dirty="0">
                <a:solidFill>
                  <a:schemeClr val="tx1"/>
                </a:solidFill>
              </a:rPr>
              <a:t>）投与経路、用法・用量及び投与期間</a:t>
            </a:r>
            <a:endParaRPr lang="en-US" altLang="ja-JP" dirty="0">
              <a:solidFill>
                <a:schemeClr val="tx1"/>
              </a:solidFill>
            </a:endParaRPr>
          </a:p>
          <a:p>
            <a:r>
              <a:rPr lang="ja-JP" altLang="en-US" dirty="0">
                <a:solidFill>
                  <a:schemeClr val="tx1"/>
                </a:solidFill>
              </a:rPr>
              <a:t>　　    </a:t>
            </a:r>
            <a:r>
              <a:rPr lang="en-US" altLang="ja-JP" dirty="0">
                <a:solidFill>
                  <a:schemeClr val="tx1"/>
                </a:solidFill>
              </a:rPr>
              <a:t>ⅲ</a:t>
            </a:r>
            <a:r>
              <a:rPr lang="ja-JP" altLang="en-US" dirty="0">
                <a:solidFill>
                  <a:schemeClr val="tx1"/>
                </a:solidFill>
              </a:rPr>
              <a:t>）対象集団（年齢層、性別、疾患等）</a:t>
            </a:r>
            <a:endParaRPr lang="en-US" altLang="ja-JP" dirty="0">
              <a:solidFill>
                <a:schemeClr val="tx1"/>
              </a:solidFill>
            </a:endParaRPr>
          </a:p>
          <a:p>
            <a:r>
              <a:rPr lang="ja-JP" altLang="en-US" dirty="0">
                <a:solidFill>
                  <a:schemeClr val="tx1"/>
                </a:solidFill>
              </a:rPr>
              <a:t>　　    </a:t>
            </a:r>
            <a:r>
              <a:rPr lang="en-US" altLang="ja-JP" dirty="0">
                <a:solidFill>
                  <a:schemeClr val="tx1"/>
                </a:solidFill>
              </a:rPr>
              <a:t>ⅳ</a:t>
            </a:r>
            <a:r>
              <a:rPr lang="ja-JP" altLang="en-US" dirty="0">
                <a:solidFill>
                  <a:schemeClr val="tx1"/>
                </a:solidFill>
              </a:rPr>
              <a:t>）当該医薬品等の有効性及び安全性に関して、非臨床試験、他の臨床研究等から得られている</a:t>
            </a:r>
            <a:endParaRPr lang="en-US" altLang="ja-JP" dirty="0">
              <a:solidFill>
                <a:schemeClr val="tx1"/>
              </a:solidFill>
            </a:endParaRPr>
          </a:p>
          <a:p>
            <a:r>
              <a:rPr lang="ja-JP" altLang="en-US" dirty="0">
                <a:solidFill>
                  <a:schemeClr val="tx1"/>
                </a:solidFill>
              </a:rPr>
              <a:t>　　　　　臨床的に重要な所見</a:t>
            </a:r>
            <a:endParaRPr lang="en-US" altLang="ja-JP" dirty="0">
              <a:solidFill>
                <a:schemeClr val="tx1"/>
              </a:solidFill>
            </a:endParaRPr>
          </a:p>
          <a:p>
            <a:r>
              <a:rPr lang="ja-JP" altLang="en-US" dirty="0">
                <a:solidFill>
                  <a:schemeClr val="tx1"/>
                </a:solidFill>
              </a:rPr>
              <a:t>　　    </a:t>
            </a:r>
            <a:r>
              <a:rPr lang="en-US" altLang="ja-JP" dirty="0">
                <a:solidFill>
                  <a:schemeClr val="tx1"/>
                </a:solidFill>
              </a:rPr>
              <a:t>ⅴ</a:t>
            </a:r>
            <a:r>
              <a:rPr lang="ja-JP" altLang="en-US" dirty="0">
                <a:solidFill>
                  <a:schemeClr val="tx1"/>
                </a:solidFill>
              </a:rPr>
              <a:t>）当該医薬品等の投与等による利益及び不利益（既知のもの及び可能性のあるもの） </a:t>
            </a:r>
          </a:p>
          <a:p>
            <a:r>
              <a:rPr lang="ja-JP" altLang="en-US" dirty="0">
                <a:solidFill>
                  <a:schemeClr val="tx1"/>
                </a:solidFill>
              </a:rPr>
              <a:t> </a:t>
            </a:r>
            <a:endParaRPr kumimoji="1" lang="ja-JP" altLang="en-US" dirty="0">
              <a:solidFill>
                <a:schemeClr val="tx1"/>
              </a:solidFill>
            </a:endParaRPr>
          </a:p>
        </p:txBody>
      </p:sp>
      <p:sp>
        <p:nvSpPr>
          <p:cNvPr id="4" name="四角形: 角を丸くする 3">
            <a:extLst>
              <a:ext uri="{FF2B5EF4-FFF2-40B4-BE49-F238E27FC236}">
                <a16:creationId xmlns:a16="http://schemas.microsoft.com/office/drawing/2014/main" id="{94BCA3E7-53CF-4355-896F-BE322F777E1C}"/>
              </a:ext>
            </a:extLst>
          </p:cNvPr>
          <p:cNvSpPr/>
          <p:nvPr/>
        </p:nvSpPr>
        <p:spPr>
          <a:xfrm>
            <a:off x="1783644" y="52050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三　　臨床研究の目的に関する事項</a:t>
            </a:r>
            <a:endParaRPr kumimoji="1" lang="en-US" altLang="ja-JP" b="1" dirty="0">
              <a:solidFill>
                <a:schemeClr val="bg1"/>
              </a:solidFill>
            </a:endParaRPr>
          </a:p>
        </p:txBody>
      </p:sp>
      <p:sp>
        <p:nvSpPr>
          <p:cNvPr id="6" name="正方形/長方形 5">
            <a:extLst>
              <a:ext uri="{FF2B5EF4-FFF2-40B4-BE49-F238E27FC236}">
                <a16:creationId xmlns:a16="http://schemas.microsoft.com/office/drawing/2014/main" id="{3BDF1A46-9D46-4FC1-B5E4-501E78EC774E}"/>
              </a:ext>
            </a:extLst>
          </p:cNvPr>
          <p:cNvSpPr/>
          <p:nvPr/>
        </p:nvSpPr>
        <p:spPr>
          <a:xfrm>
            <a:off x="338667" y="5588846"/>
            <a:ext cx="11537244" cy="109333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③ 「臨床研究の目的」は、上記②を踏まえ、当該臨床研究の技術的事項（デザイン）の適切性が判断できる</a:t>
            </a:r>
          </a:p>
          <a:p>
            <a:r>
              <a:rPr kumimoji="1" lang="ja-JP" altLang="en-US" dirty="0">
                <a:solidFill>
                  <a:schemeClr val="tx1"/>
                </a:solidFill>
              </a:rPr>
              <a:t>　　よう、当該臨床研究で明らかにしようとしている点（課題設定）について、分かりやすく簡潔に記載する</a:t>
            </a:r>
          </a:p>
          <a:p>
            <a:r>
              <a:rPr kumimoji="1" lang="ja-JP" altLang="en-US" dirty="0">
                <a:solidFill>
                  <a:schemeClr val="tx1"/>
                </a:solidFill>
              </a:rPr>
              <a:t>　　こと</a:t>
            </a:r>
          </a:p>
        </p:txBody>
      </p:sp>
    </p:spTree>
    <p:extLst>
      <p:ext uri="{BB962C8B-B14F-4D97-AF65-F5344CB8AC3E}">
        <p14:creationId xmlns:p14="http://schemas.microsoft.com/office/powerpoint/2010/main" val="1223946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四　　臨床研究の内容に関する事項</a:t>
            </a: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rPr>
              <a:t>④ 「臨床研究の内容」は、上記②及び③を踏まえ、当該臨床研究の技術的事項（デザイン）として、以下に掲げる点に</a:t>
            </a:r>
            <a:endParaRPr lang="en-US" altLang="ja-JP" sz="1600" dirty="0">
              <a:solidFill>
                <a:schemeClr val="tx1"/>
              </a:solidFill>
            </a:endParaRPr>
          </a:p>
          <a:p>
            <a:r>
              <a:rPr lang="ja-JP" altLang="en-US" sz="1600" dirty="0">
                <a:solidFill>
                  <a:schemeClr val="tx1"/>
                </a:solidFill>
              </a:rPr>
              <a:t>　　ついて、分かりやすく簡潔に記載すること。 </a:t>
            </a:r>
          </a:p>
          <a:p>
            <a:r>
              <a:rPr lang="ja-JP" altLang="en-US" sz="1600" dirty="0">
                <a:solidFill>
                  <a:schemeClr val="tx1"/>
                </a:solidFill>
              </a:rPr>
              <a:t> </a:t>
            </a:r>
          </a:p>
          <a:p>
            <a:r>
              <a:rPr lang="ja-JP" altLang="en-US" sz="1600" dirty="0">
                <a:solidFill>
                  <a:schemeClr val="tx1"/>
                </a:solidFill>
              </a:rPr>
              <a:t>（ア）臨床研究中に測定される主要評価項目及び副次評価項目に関する説明 </a:t>
            </a:r>
            <a:endParaRPr lang="en-US" altLang="ja-JP" sz="1600" dirty="0">
              <a:solidFill>
                <a:schemeClr val="tx1"/>
              </a:solidFill>
            </a:endParaRPr>
          </a:p>
          <a:p>
            <a:r>
              <a:rPr lang="ja-JP" altLang="en-US" sz="1600" dirty="0">
                <a:solidFill>
                  <a:schemeClr val="tx1"/>
                </a:solidFill>
              </a:rPr>
              <a:t>（イ）実施される臨床研究の種類及び手法（例えば、二重盲検、プラセボ対照、群間比較試験等）の説明並びに臨床研究の</a:t>
            </a:r>
            <a:endParaRPr lang="en-US" altLang="ja-JP" sz="1600" dirty="0">
              <a:solidFill>
                <a:schemeClr val="tx1"/>
              </a:solidFill>
            </a:endParaRPr>
          </a:p>
          <a:p>
            <a:r>
              <a:rPr lang="ja-JP" altLang="en-US" sz="1600" dirty="0">
                <a:solidFill>
                  <a:schemeClr val="tx1"/>
                </a:solidFill>
              </a:rPr>
              <a:t>　　　手順（段階等を図式化した表示等） </a:t>
            </a:r>
            <a:endParaRPr lang="en-US" altLang="ja-JP" sz="1600" dirty="0">
              <a:solidFill>
                <a:schemeClr val="tx1"/>
              </a:solidFill>
            </a:endParaRPr>
          </a:p>
          <a:p>
            <a:r>
              <a:rPr lang="ja-JP" altLang="en-US" sz="1600" dirty="0">
                <a:solidFill>
                  <a:schemeClr val="tx1"/>
                </a:solidFill>
              </a:rPr>
              <a:t>（ウ）臨床研究におけるバイアスを最小限にする又は避けるために取られる無作為化及び盲検化等の方法の説明 </a:t>
            </a:r>
            <a:endParaRPr lang="en-US" altLang="ja-JP" sz="1600" dirty="0">
              <a:solidFill>
                <a:schemeClr val="tx1"/>
              </a:solidFill>
            </a:endParaRPr>
          </a:p>
          <a:p>
            <a:r>
              <a:rPr lang="ja-JP" altLang="en-US" sz="1600" dirty="0">
                <a:solidFill>
                  <a:schemeClr val="tx1"/>
                </a:solidFill>
              </a:rPr>
              <a:t>（エ）臨床研究に用いる医薬品等の用法・用量の説明、国内において製造販売承認等を取得している医薬品等以外の場合は、</a:t>
            </a:r>
            <a:endParaRPr lang="en-US" altLang="ja-JP" sz="1600" dirty="0">
              <a:solidFill>
                <a:schemeClr val="tx1"/>
              </a:solidFill>
            </a:endParaRPr>
          </a:p>
          <a:p>
            <a:r>
              <a:rPr lang="ja-JP" altLang="en-US" sz="1600" dirty="0">
                <a:solidFill>
                  <a:schemeClr val="tx1"/>
                </a:solidFill>
              </a:rPr>
              <a:t>　　　臨床研究に用いる医薬品等の剤形及び表示に関する記載    表示については、少なくとも、医薬品等の名称、製造番号</a:t>
            </a:r>
            <a:endParaRPr lang="en-US" altLang="ja-JP" sz="1600" dirty="0">
              <a:solidFill>
                <a:schemeClr val="tx1"/>
              </a:solidFill>
            </a:endParaRPr>
          </a:p>
          <a:p>
            <a:r>
              <a:rPr lang="ja-JP" altLang="en-US" sz="1600" dirty="0">
                <a:solidFill>
                  <a:schemeClr val="tx1"/>
                </a:solidFill>
              </a:rPr>
              <a:t>　　　又は製造記号、医薬品等の管理に係る事項（保管方法等）について記載すること。</a:t>
            </a:r>
            <a:endParaRPr lang="en-US" altLang="ja-JP" sz="1600" dirty="0">
              <a:solidFill>
                <a:schemeClr val="tx1"/>
              </a:solidFill>
            </a:endParaRPr>
          </a:p>
          <a:p>
            <a:r>
              <a:rPr lang="ja-JP" altLang="en-US" sz="1600" dirty="0">
                <a:solidFill>
                  <a:schemeClr val="tx1"/>
                </a:solidFill>
              </a:rPr>
              <a:t> （オ）臨床研究の対象者の参加予定期間及び観察期間（最初の症例を登録したときから臨床研究の内容に関する事項として</a:t>
            </a:r>
            <a:endParaRPr lang="en-US" altLang="ja-JP" sz="1600" dirty="0">
              <a:solidFill>
                <a:schemeClr val="tx1"/>
              </a:solidFill>
            </a:endParaRPr>
          </a:p>
          <a:p>
            <a:r>
              <a:rPr lang="ja-JP" altLang="en-US" sz="1600" dirty="0">
                <a:solidFill>
                  <a:schemeClr val="tx1"/>
                </a:solidFill>
              </a:rPr>
              <a:t>　　　記載した全ての評価項目に係るデータの収集を行うための期間が終了したときまでの期間をいう。以下同じ。）を</a:t>
            </a:r>
            <a:endParaRPr lang="en-US" altLang="ja-JP" sz="1600" dirty="0">
              <a:solidFill>
                <a:schemeClr val="tx1"/>
              </a:solidFill>
            </a:endParaRPr>
          </a:p>
          <a:p>
            <a:r>
              <a:rPr lang="ja-JP" altLang="en-US" sz="1600" dirty="0">
                <a:solidFill>
                  <a:schemeClr val="tx1"/>
                </a:solidFill>
              </a:rPr>
              <a:t>　　　含む全ての臨床研究の工程と期間の説明    </a:t>
            </a:r>
            <a:r>
              <a:rPr lang="en-US" altLang="ja-JP" sz="1600" dirty="0">
                <a:solidFill>
                  <a:schemeClr val="tx1"/>
                </a:solidFill>
              </a:rPr>
              <a:t>※</a:t>
            </a:r>
            <a:r>
              <a:rPr lang="ja-JP" altLang="en-US" sz="1600" dirty="0">
                <a:solidFill>
                  <a:schemeClr val="tx1"/>
                </a:solidFill>
              </a:rPr>
              <a:t>埋込み型医療機器等研究終了後にも配慮が必要なものに関しては</a:t>
            </a:r>
            <a:endParaRPr lang="en-US" altLang="ja-JP" sz="1600" dirty="0">
              <a:solidFill>
                <a:schemeClr val="tx1"/>
              </a:solidFill>
            </a:endParaRPr>
          </a:p>
          <a:p>
            <a:r>
              <a:rPr lang="ja-JP" altLang="en-US" sz="1600" dirty="0">
                <a:solidFill>
                  <a:schemeClr val="tx1"/>
                </a:solidFill>
              </a:rPr>
              <a:t>　　　研究終了後のフォローアップの内容を明らかにすること。</a:t>
            </a:r>
            <a:endParaRPr lang="en-US" altLang="ja-JP" sz="1600" dirty="0">
              <a:solidFill>
                <a:schemeClr val="tx1"/>
              </a:solidFill>
            </a:endParaRPr>
          </a:p>
          <a:p>
            <a:r>
              <a:rPr lang="ja-JP" altLang="en-US" sz="1600" dirty="0">
                <a:solidFill>
                  <a:schemeClr val="tx1"/>
                </a:solidFill>
              </a:rPr>
              <a:t> （カ）臨床研究の一部及び全体の中止規定又は中止基準の説明（個々の症例について安全性確保の観点から中止すべき閾値</a:t>
            </a:r>
            <a:endParaRPr lang="en-US" altLang="ja-JP" sz="1600" dirty="0">
              <a:solidFill>
                <a:schemeClr val="tx1"/>
              </a:solidFill>
            </a:endParaRPr>
          </a:p>
          <a:p>
            <a:r>
              <a:rPr lang="ja-JP" altLang="en-US" sz="1600" dirty="0">
                <a:solidFill>
                  <a:schemeClr val="tx1"/>
                </a:solidFill>
              </a:rPr>
              <a:t>　　　を設定できる場合又は臨床研究全体として重篤な副作用の発現予測の観点から中止すべき閾値を設定できる場合を</a:t>
            </a:r>
            <a:endParaRPr lang="en-US" altLang="ja-JP" sz="1600" dirty="0">
              <a:solidFill>
                <a:schemeClr val="tx1"/>
              </a:solidFill>
            </a:endParaRPr>
          </a:p>
          <a:p>
            <a:r>
              <a:rPr lang="ja-JP" altLang="en-US" sz="1600" dirty="0">
                <a:solidFill>
                  <a:schemeClr val="tx1"/>
                </a:solidFill>
              </a:rPr>
              <a:t>　　　含む。）</a:t>
            </a:r>
            <a:endParaRPr lang="en-US" altLang="ja-JP" sz="1600" dirty="0">
              <a:solidFill>
                <a:schemeClr val="tx1"/>
              </a:solidFill>
            </a:endParaRPr>
          </a:p>
          <a:p>
            <a:r>
              <a:rPr lang="ja-JP" altLang="en-US" sz="1600" dirty="0">
                <a:solidFill>
                  <a:schemeClr val="tx1"/>
                </a:solidFill>
              </a:rPr>
              <a:t> （キ）プラセボ及び対照薬（臨床研究において評価の対象となる医薬品等と比較する目的で用いられる医薬品をいう。）を</a:t>
            </a:r>
            <a:endParaRPr lang="en-US" altLang="ja-JP" sz="1600" dirty="0">
              <a:solidFill>
                <a:schemeClr val="tx1"/>
              </a:solidFill>
            </a:endParaRPr>
          </a:p>
          <a:p>
            <a:r>
              <a:rPr lang="ja-JP" altLang="en-US" sz="1600" dirty="0">
                <a:solidFill>
                  <a:schemeClr val="tx1"/>
                </a:solidFill>
              </a:rPr>
              <a:t>　　　含む臨床研究に用いる医薬品等の管理の手順    臨床研究に用いる未承認の医薬品等を診療に用いる医薬品等と別に</a:t>
            </a:r>
            <a:endParaRPr lang="en-US" altLang="ja-JP" sz="1600" dirty="0">
              <a:solidFill>
                <a:schemeClr val="tx1"/>
              </a:solidFill>
            </a:endParaRPr>
          </a:p>
          <a:p>
            <a:r>
              <a:rPr lang="ja-JP" altLang="en-US" sz="1600" dirty="0">
                <a:solidFill>
                  <a:schemeClr val="tx1"/>
                </a:solidFill>
              </a:rPr>
              <a:t>　　　管理する必要がある場合には、その管理場所及び数量、据付け型医療機器の研究終了後の取扱い等を含むこと。 </a:t>
            </a:r>
            <a:endParaRPr lang="en-US" altLang="ja-JP" sz="1600" dirty="0">
              <a:solidFill>
                <a:schemeClr val="tx1"/>
              </a:solidFill>
            </a:endParaRPr>
          </a:p>
          <a:p>
            <a:r>
              <a:rPr lang="ja-JP" altLang="en-US" sz="1600" dirty="0">
                <a:solidFill>
                  <a:schemeClr val="tx1"/>
                </a:solidFill>
              </a:rPr>
              <a:t>（ク）無作為化の手順</a:t>
            </a:r>
            <a:endParaRPr lang="en-US" altLang="ja-JP" sz="1600" dirty="0">
              <a:solidFill>
                <a:schemeClr val="tx1"/>
              </a:solidFill>
            </a:endParaRPr>
          </a:p>
          <a:p>
            <a:r>
              <a:rPr lang="ja-JP" altLang="en-US" sz="1600" dirty="0">
                <a:solidFill>
                  <a:schemeClr val="tx1"/>
                </a:solidFill>
              </a:rPr>
              <a:t>（ケ）症例報告書に直接記入され、かつ原資料と解すべき内容の特定</a:t>
            </a:r>
            <a:endParaRPr lang="en-US" altLang="ja-JP" sz="1600" dirty="0">
              <a:solidFill>
                <a:schemeClr val="tx1"/>
              </a:solidFill>
            </a:endParaRPr>
          </a:p>
          <a:p>
            <a:r>
              <a:rPr lang="ja-JP" altLang="en-US" sz="1600" dirty="0">
                <a:solidFill>
                  <a:srgbClr val="FF0000"/>
                </a:solidFill>
              </a:rPr>
              <a:t>（コ）著しい負担を与える検査その他の行為の内容及び医薬品等の概要 </a:t>
            </a:r>
            <a:endParaRPr lang="ja-JP" altLang="en-US" sz="1400" dirty="0">
              <a:solidFill>
                <a:srgbClr val="FF0000"/>
              </a:solidFill>
            </a:endParaRPr>
          </a:p>
        </p:txBody>
      </p:sp>
    </p:spTree>
    <p:extLst>
      <p:ext uri="{BB962C8B-B14F-4D97-AF65-F5344CB8AC3E}">
        <p14:creationId xmlns:p14="http://schemas.microsoft.com/office/powerpoint/2010/main" val="3293074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bg1"/>
                </a:solidFill>
              </a:rPr>
              <a:t>五　　臨床研究の対象者の選択及び除外並びに臨床研究の中止に関する基準</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⑤ 臨床研究の対象者の選択及び除外並びに中止に関する基準は、科学的根拠に基づき、臨床研究の対象者の人</a:t>
            </a:r>
            <a:endParaRPr lang="en-US" altLang="ja-JP" dirty="0">
              <a:solidFill>
                <a:schemeClr val="tx1"/>
              </a:solidFill>
            </a:endParaRPr>
          </a:p>
          <a:p>
            <a:r>
              <a:rPr lang="ja-JP" altLang="en-US" dirty="0">
                <a:solidFill>
                  <a:schemeClr val="tx1"/>
                </a:solidFill>
              </a:rPr>
              <a:t>　 権保護の観点から臨床研究の目的に応じ、臨床研究の対象者を当該臨床研究の対象とすることの</a:t>
            </a:r>
            <a:endParaRPr lang="en-US" altLang="ja-JP" dirty="0">
              <a:solidFill>
                <a:schemeClr val="tx1"/>
              </a:solidFill>
            </a:endParaRPr>
          </a:p>
          <a:p>
            <a:r>
              <a:rPr lang="ja-JP" altLang="en-US" dirty="0">
                <a:solidFill>
                  <a:schemeClr val="tx1"/>
                </a:solidFill>
              </a:rPr>
              <a:t>　 適否について慎重に検討されなければならないことを明らかにすること。 </a:t>
            </a:r>
          </a:p>
          <a:p>
            <a:r>
              <a:rPr lang="ja-JP" altLang="en-US" dirty="0">
                <a:solidFill>
                  <a:schemeClr val="tx1"/>
                </a:solidFill>
              </a:rPr>
              <a:t> </a:t>
            </a:r>
          </a:p>
          <a:p>
            <a:r>
              <a:rPr lang="ja-JP" altLang="en-US" dirty="0">
                <a:solidFill>
                  <a:schemeClr val="tx1"/>
                </a:solidFill>
              </a:rPr>
              <a:t>　（ア）選択基準は、臨床研究の有効性が示された場合にその治療を適用することが妥当とみなされる集団を</a:t>
            </a:r>
            <a:endParaRPr lang="en-US" altLang="ja-JP" dirty="0">
              <a:solidFill>
                <a:schemeClr val="tx1"/>
              </a:solidFill>
            </a:endParaRPr>
          </a:p>
          <a:p>
            <a:r>
              <a:rPr lang="ja-JP" altLang="en-US" dirty="0">
                <a:solidFill>
                  <a:schemeClr val="tx1"/>
                </a:solidFill>
              </a:rPr>
              <a:t>　　　　規定する基準であること。対象疾患、年齢、性別、症状、既往疾患、併存疾患に関する制限、臨床検</a:t>
            </a:r>
            <a:endParaRPr lang="en-US" altLang="ja-JP" dirty="0">
              <a:solidFill>
                <a:schemeClr val="tx1"/>
              </a:solidFill>
            </a:endParaRPr>
          </a:p>
          <a:p>
            <a:r>
              <a:rPr lang="ja-JP" altLang="en-US" dirty="0">
                <a:solidFill>
                  <a:schemeClr val="tx1"/>
                </a:solidFill>
              </a:rPr>
              <a:t>　　　　査値等による閾値、同意能力等を明確に記述すること。例えば、特定の遺伝子変異を有する者を臨床</a:t>
            </a:r>
            <a:endParaRPr lang="en-US" altLang="ja-JP" dirty="0">
              <a:solidFill>
                <a:schemeClr val="tx1"/>
              </a:solidFill>
            </a:endParaRPr>
          </a:p>
          <a:p>
            <a:r>
              <a:rPr lang="ja-JP" altLang="en-US" dirty="0">
                <a:solidFill>
                  <a:schemeClr val="tx1"/>
                </a:solidFill>
              </a:rPr>
              <a:t>　　　　研究の対象者として選択する場合にあっては、当該遺伝子変異の有無を明記すること。</a:t>
            </a:r>
            <a:endParaRPr lang="en-US" altLang="ja-JP" dirty="0">
              <a:solidFill>
                <a:schemeClr val="tx1"/>
              </a:solidFill>
            </a:endParaRPr>
          </a:p>
          <a:p>
            <a:r>
              <a:rPr lang="ja-JP" altLang="en-US" dirty="0">
                <a:solidFill>
                  <a:schemeClr val="tx1"/>
                </a:solidFill>
              </a:rPr>
              <a:t>　（イ）除外基準は、選択基準で示される集団に属するが、特定の状況下でリスクが高くなり臨床研究への参</a:t>
            </a:r>
            <a:endParaRPr lang="en-US" altLang="ja-JP" dirty="0">
              <a:solidFill>
                <a:schemeClr val="tx1"/>
              </a:solidFill>
            </a:endParaRPr>
          </a:p>
          <a:p>
            <a:r>
              <a:rPr lang="ja-JP" altLang="en-US" dirty="0">
                <a:solidFill>
                  <a:schemeClr val="tx1"/>
                </a:solidFill>
              </a:rPr>
              <a:t>　　　　加が倫理的でない、また、臨床研究の有効性・安全性評価に影響を及ぼすと判断されることを</a:t>
            </a:r>
            <a:endParaRPr lang="en-US" altLang="ja-JP" dirty="0">
              <a:solidFill>
                <a:schemeClr val="tx1"/>
              </a:solidFill>
            </a:endParaRPr>
          </a:p>
          <a:p>
            <a:r>
              <a:rPr lang="ja-JP" altLang="en-US" dirty="0">
                <a:solidFill>
                  <a:schemeClr val="tx1"/>
                </a:solidFill>
              </a:rPr>
              <a:t>　　　　規定する基準であること。</a:t>
            </a:r>
            <a:endParaRPr lang="en-US" altLang="ja-JP" dirty="0">
              <a:solidFill>
                <a:schemeClr val="tx1"/>
              </a:solidFill>
            </a:endParaRPr>
          </a:p>
          <a:p>
            <a:r>
              <a:rPr lang="ja-JP" altLang="en-US" dirty="0">
                <a:solidFill>
                  <a:schemeClr val="tx1"/>
                </a:solidFill>
              </a:rPr>
              <a:t>　 （ウ）中止基準は、いつ、どのようにして臨床研究の対象者の参加を中止とするか理由を含めて規定する</a:t>
            </a:r>
            <a:endParaRPr lang="en-US" altLang="ja-JP" dirty="0">
              <a:solidFill>
                <a:schemeClr val="tx1"/>
              </a:solidFill>
            </a:endParaRPr>
          </a:p>
          <a:p>
            <a:r>
              <a:rPr lang="ja-JP" altLang="en-US" dirty="0">
                <a:solidFill>
                  <a:schemeClr val="tx1"/>
                </a:solidFill>
              </a:rPr>
              <a:t>　　　　こと。また、中止後、どのようなデータをいつ集めるかも含めて記載すること。</a:t>
            </a:r>
            <a:endParaRPr lang="en-US" altLang="ja-JP" dirty="0">
              <a:solidFill>
                <a:schemeClr val="tx1"/>
              </a:solidFill>
            </a:endParaRPr>
          </a:p>
          <a:p>
            <a:r>
              <a:rPr lang="ja-JP" altLang="en-US" dirty="0">
                <a:solidFill>
                  <a:schemeClr val="tx1"/>
                </a:solidFill>
              </a:rPr>
              <a:t>　 （エ）やむを得ず、同意の能力を欠く者、同意の任意性が損なわれるおそれのある者を臨床研究の対象者と</a:t>
            </a:r>
            <a:endParaRPr lang="en-US" altLang="ja-JP" dirty="0">
              <a:solidFill>
                <a:schemeClr val="tx1"/>
              </a:solidFill>
            </a:endParaRPr>
          </a:p>
          <a:p>
            <a:r>
              <a:rPr lang="ja-JP" altLang="en-US" dirty="0">
                <a:solidFill>
                  <a:schemeClr val="tx1"/>
                </a:solidFill>
              </a:rPr>
              <a:t>　　　　する場合には、その必然性を記載すること。</a:t>
            </a:r>
            <a:endParaRPr lang="en-US" altLang="ja-JP" dirty="0">
              <a:solidFill>
                <a:schemeClr val="tx1"/>
              </a:solidFill>
            </a:endParaRPr>
          </a:p>
          <a:p>
            <a:r>
              <a:rPr lang="ja-JP" altLang="en-US" dirty="0">
                <a:solidFill>
                  <a:schemeClr val="tx1"/>
                </a:solidFill>
              </a:rPr>
              <a:t>　 （オ）不当で恣意的な基準としないこと。 </a:t>
            </a:r>
          </a:p>
        </p:txBody>
      </p:sp>
    </p:spTree>
    <p:extLst>
      <p:ext uri="{BB962C8B-B14F-4D97-AF65-F5344CB8AC3E}">
        <p14:creationId xmlns:p14="http://schemas.microsoft.com/office/powerpoint/2010/main" val="3956739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六　　臨床研究の対象者に対する治療に関する事項 </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⑥ 「臨床研究の対象者に対する治療」は、次に掲げるものを含むこと。</a:t>
            </a:r>
            <a:endParaRPr lang="en-US" altLang="ja-JP" dirty="0">
              <a:solidFill>
                <a:schemeClr val="tx1"/>
              </a:solidFill>
            </a:endParaRPr>
          </a:p>
          <a:p>
            <a:r>
              <a:rPr lang="ja-JP" altLang="en-US" dirty="0">
                <a:solidFill>
                  <a:schemeClr val="tx1"/>
                </a:solidFill>
              </a:rPr>
              <a:t>　</a:t>
            </a:r>
            <a:endParaRPr lang="en-US" altLang="ja-JP" dirty="0">
              <a:solidFill>
                <a:schemeClr val="tx1"/>
              </a:solidFill>
            </a:endParaRPr>
          </a:p>
          <a:p>
            <a:r>
              <a:rPr lang="ja-JP" altLang="en-US" dirty="0">
                <a:solidFill>
                  <a:schemeClr val="tx1"/>
                </a:solidFill>
              </a:rPr>
              <a:t> （ア）用いられる全ての医薬品等の名称、用法・用量、投与経路、投与期間等の内容（臨床研究の対象者に</a:t>
            </a:r>
            <a:endParaRPr lang="en-US" altLang="ja-JP" dirty="0">
              <a:solidFill>
                <a:schemeClr val="tx1"/>
              </a:solidFill>
            </a:endParaRPr>
          </a:p>
          <a:p>
            <a:r>
              <a:rPr lang="ja-JP" altLang="en-US" dirty="0">
                <a:solidFill>
                  <a:schemeClr val="tx1"/>
                </a:solidFill>
              </a:rPr>
              <a:t>　　　対する観察期間及びその後のフォローアップを含む。）及び入院、通院、食事制限等のスケジュールの</a:t>
            </a:r>
            <a:endParaRPr lang="en-US" altLang="ja-JP" dirty="0">
              <a:solidFill>
                <a:schemeClr val="tx1"/>
              </a:solidFill>
            </a:endParaRPr>
          </a:p>
          <a:p>
            <a:r>
              <a:rPr lang="ja-JP" altLang="en-US" dirty="0">
                <a:solidFill>
                  <a:schemeClr val="tx1"/>
                </a:solidFill>
              </a:rPr>
              <a:t>　　　内容</a:t>
            </a:r>
            <a:endParaRPr lang="en-US" altLang="ja-JP" dirty="0">
              <a:solidFill>
                <a:schemeClr val="tx1"/>
              </a:solidFill>
            </a:endParaRPr>
          </a:p>
          <a:p>
            <a:r>
              <a:rPr lang="ja-JP" altLang="en-US" dirty="0">
                <a:solidFill>
                  <a:schemeClr val="tx1"/>
                </a:solidFill>
              </a:rPr>
              <a:t> （イ）臨床研究実施前及び臨床研究実施中に許容される治療法（緊急時の治療を含む。）及び禁止される</a:t>
            </a:r>
            <a:endParaRPr lang="en-US" altLang="ja-JP" dirty="0">
              <a:solidFill>
                <a:schemeClr val="tx1"/>
              </a:solidFill>
            </a:endParaRPr>
          </a:p>
          <a:p>
            <a:r>
              <a:rPr lang="ja-JP" altLang="en-US" dirty="0">
                <a:solidFill>
                  <a:schemeClr val="tx1"/>
                </a:solidFill>
              </a:rPr>
              <a:t>　　　治療法</a:t>
            </a:r>
            <a:endParaRPr lang="en-US" altLang="ja-JP" dirty="0">
              <a:solidFill>
                <a:schemeClr val="tx1"/>
              </a:solidFill>
            </a:endParaRPr>
          </a:p>
          <a:p>
            <a:r>
              <a:rPr lang="ja-JP" altLang="en-US" dirty="0">
                <a:solidFill>
                  <a:schemeClr val="tx1"/>
                </a:solidFill>
              </a:rPr>
              <a:t> （ウ）臨床研究の対象者への医薬品の投与等、その他の取り決め事項の遵守状況を確認する手順 </a:t>
            </a:r>
          </a:p>
        </p:txBody>
      </p:sp>
    </p:spTree>
    <p:extLst>
      <p:ext uri="{BB962C8B-B14F-4D97-AF65-F5344CB8AC3E}">
        <p14:creationId xmlns:p14="http://schemas.microsoft.com/office/powerpoint/2010/main" val="2340205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七　　有効性の評価に関する事項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rPr>
              <a:t>⑦ 「有効性の評価」は、次に掲げるものを含むこと。</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 （ア）有効性評価指標の特定</a:t>
            </a:r>
            <a:endParaRPr lang="en-US" altLang="ja-JP" dirty="0">
              <a:solidFill>
                <a:schemeClr val="tx1"/>
              </a:solidFill>
            </a:endParaRPr>
          </a:p>
          <a:p>
            <a:r>
              <a:rPr lang="ja-JP" altLang="en-US" dirty="0">
                <a:solidFill>
                  <a:schemeClr val="tx1"/>
                </a:solidFill>
              </a:rPr>
              <a:t> （イ）有効性評価指標に関する評価、記録及び解析の方法並びにそれらの実施時期</a:t>
            </a:r>
          </a:p>
        </p:txBody>
      </p:sp>
    </p:spTree>
    <p:extLst>
      <p:ext uri="{BB962C8B-B14F-4D97-AF65-F5344CB8AC3E}">
        <p14:creationId xmlns:p14="http://schemas.microsoft.com/office/powerpoint/2010/main" val="1436592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5DF7D6A3-9005-4499-9543-B39BF971B689}"/>
              </a:ext>
            </a:extLst>
          </p:cNvPr>
          <p:cNvSpPr/>
          <p:nvPr/>
        </p:nvSpPr>
        <p:spPr>
          <a:xfrm>
            <a:off x="1783644" y="175823"/>
            <a:ext cx="8624712" cy="3838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rPr>
              <a:t>八　　安全性の評価に関する事項</a:t>
            </a:r>
            <a:endParaRPr kumimoji="1" lang="en-US" altLang="ja-JP" b="1" dirty="0">
              <a:solidFill>
                <a:schemeClr val="bg1"/>
              </a:solidFill>
            </a:endParaRPr>
          </a:p>
        </p:txBody>
      </p:sp>
      <p:sp>
        <p:nvSpPr>
          <p:cNvPr id="10" name="正方形/長方形 9">
            <a:extLst>
              <a:ext uri="{FF2B5EF4-FFF2-40B4-BE49-F238E27FC236}">
                <a16:creationId xmlns:a16="http://schemas.microsoft.com/office/drawing/2014/main" id="{C3F4CA31-D487-4A6C-8499-A48CC6B218C2}"/>
              </a:ext>
            </a:extLst>
          </p:cNvPr>
          <p:cNvSpPr/>
          <p:nvPr/>
        </p:nvSpPr>
        <p:spPr>
          <a:xfrm>
            <a:off x="316089" y="559646"/>
            <a:ext cx="11537244" cy="612253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p>
          <a:p>
            <a:r>
              <a:rPr lang="ja-JP" altLang="en-US" dirty="0">
                <a:solidFill>
                  <a:schemeClr val="tx1"/>
                </a:solidFill>
              </a:rPr>
              <a:t>⑧ 「安全性の評価」は、次に掲げるものを含むこと。</a:t>
            </a:r>
            <a:endParaRPr lang="en-US" altLang="ja-JP" dirty="0">
              <a:solidFill>
                <a:schemeClr val="tx1"/>
              </a:solidFill>
            </a:endParaRPr>
          </a:p>
          <a:p>
            <a:r>
              <a:rPr lang="ja-JP" altLang="en-US" dirty="0">
                <a:solidFill>
                  <a:schemeClr val="tx1"/>
                </a:solidFill>
              </a:rPr>
              <a:t> </a:t>
            </a:r>
          </a:p>
          <a:p>
            <a:r>
              <a:rPr lang="ja-JP" altLang="en-US" dirty="0">
                <a:solidFill>
                  <a:schemeClr val="tx1"/>
                </a:solidFill>
              </a:rPr>
              <a:t>（ア）安全性評価指標の特定 </a:t>
            </a:r>
          </a:p>
          <a:p>
            <a:r>
              <a:rPr lang="ja-JP" altLang="en-US" dirty="0">
                <a:solidFill>
                  <a:schemeClr val="tx1"/>
                </a:solidFill>
              </a:rPr>
              <a:t>（イ）安全性評価指標に関する評価、記録及び解析の方法並びにそれらの実施時期 </a:t>
            </a:r>
          </a:p>
          <a:p>
            <a:r>
              <a:rPr lang="ja-JP" altLang="en-US" dirty="0">
                <a:solidFill>
                  <a:schemeClr val="tx1"/>
                </a:solidFill>
              </a:rPr>
              <a:t>（ウ）疾病等の情報収集、記録及び報告に関する手順（研究責任医師が</a:t>
            </a:r>
            <a:r>
              <a:rPr lang="ja-JP" altLang="en-US" dirty="0">
                <a:solidFill>
                  <a:srgbClr val="FF0000"/>
                </a:solidFill>
              </a:rPr>
              <a:t>総括管理者</a:t>
            </a:r>
            <a:r>
              <a:rPr lang="ja-JP" altLang="en-US" dirty="0">
                <a:solidFill>
                  <a:schemeClr val="tx1"/>
                </a:solidFill>
              </a:rPr>
              <a:t>に報告すべき重要な</a:t>
            </a:r>
            <a:endParaRPr lang="en-US" altLang="ja-JP" dirty="0">
              <a:solidFill>
                <a:schemeClr val="tx1"/>
              </a:solidFill>
            </a:endParaRPr>
          </a:p>
          <a:p>
            <a:r>
              <a:rPr lang="ja-JP" altLang="en-US" dirty="0">
                <a:solidFill>
                  <a:schemeClr val="tx1"/>
                </a:solidFill>
              </a:rPr>
              <a:t>　　　疾病等及び臨床検査の異常値の特定並びに報告の要件及び期限を含む。） </a:t>
            </a:r>
            <a:endParaRPr lang="en-US" altLang="ja-JP" dirty="0">
              <a:solidFill>
                <a:schemeClr val="tx1"/>
              </a:solidFill>
            </a:endParaRPr>
          </a:p>
          <a:p>
            <a:r>
              <a:rPr lang="ja-JP" altLang="en-US" dirty="0">
                <a:solidFill>
                  <a:srgbClr val="FF0000"/>
                </a:solidFill>
              </a:rPr>
              <a:t>（エ）効果安全性評価委員会を設置する場合には、当該委員会に関する内容</a:t>
            </a:r>
          </a:p>
          <a:p>
            <a:r>
              <a:rPr lang="ja-JP" altLang="en-US" dirty="0">
                <a:solidFill>
                  <a:schemeClr val="tx1"/>
                </a:solidFill>
              </a:rPr>
              <a:t>（</a:t>
            </a:r>
            <a:r>
              <a:rPr lang="ja-JP" altLang="en-US" dirty="0">
                <a:solidFill>
                  <a:srgbClr val="FF0000"/>
                </a:solidFill>
              </a:rPr>
              <a:t>オ</a:t>
            </a:r>
            <a:r>
              <a:rPr lang="ja-JP" altLang="en-US" dirty="0">
                <a:solidFill>
                  <a:schemeClr val="tx1"/>
                </a:solidFill>
              </a:rPr>
              <a:t>）疾病等発生後の臨床研究の対象者の観察期間 </a:t>
            </a:r>
          </a:p>
        </p:txBody>
      </p:sp>
    </p:spTree>
    <p:extLst>
      <p:ext uri="{BB962C8B-B14F-4D97-AF65-F5344CB8AC3E}">
        <p14:creationId xmlns:p14="http://schemas.microsoft.com/office/powerpoint/2010/main" val="185095131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TotalTime>
  <Words>6403</Words>
  <Application>Microsoft Office PowerPoint</Application>
  <PresentationFormat>ワイド画面</PresentationFormat>
  <Paragraphs>356</Paragraphs>
  <Slides>22</Slides>
  <Notes>22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22</vt:i4>
      </vt:variant>
    </vt:vector>
  </HeadingPairs>
  <TitlesOfParts>
    <vt:vector size="27" baseType="lpstr">
      <vt:lpstr>游ゴシック</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臨床研究管理センター 鹿児島大学病院</cp:lastModifiedBy>
  <cp:revision>34</cp:revision>
  <dcterms:created xsi:type="dcterms:W3CDTF">2018-11-28T05:55:02Z</dcterms:created>
  <dcterms:modified xsi:type="dcterms:W3CDTF">2025-06-05T08:31:50Z</dcterms:modified>
</cp:coreProperties>
</file>